
<file path=[Content_Types].xml><?xml version="1.0" encoding="utf-8"?>
<Types xmlns="http://schemas.openxmlformats.org/package/2006/content-types">
  <Default Extension="bin" ContentType="application/vnd.openxmlformats-officedocument.oleObject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custom.xml" ContentType="application/vnd.openxmlformats-officedocument.custom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  <Override PartName="/ppt/metadata" ContentType="application/binary"/>
  <Override PartName="/ppt/embeddings/oleObject3.bin" ContentType="application/vnd.openxmlformats-officedocument.oleObject"/>
  <Override PartName="/ppt/embeddings/oleObject2.bin" ContentType="application/vnd.openxmlformats-officedocument.oleObject"/>
  <Override PartName="/ppt/embeddings/oleObject1.bin" ContentType="application/vnd.openxmlformats-officedocument.oleObject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</p:sldIdLst>
  <p:sldSz cy="10287000" cx="18288000"/>
  <p:notesSz cx="6858000" cy="9144000"/>
  <p:embeddedFontLst>
    <p:embeddedFont>
      <p:font typeface="B612"/>
      <p:regular r:id="rId24"/>
      <p:bold r:id="rId25"/>
      <p:italic r:id="rId26"/>
      <p:boldItalic r:id="rId27"/>
    </p:embeddedFont>
    <p:embeddedFont>
      <p:font typeface="Open Sans"/>
      <p:regular r:id="rId28"/>
      <p:bold r:id="rId29"/>
      <p:italic r:id="rId30"/>
      <p:boldItalic r:id="rId3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32" roundtripDataSignature="AMtx7mhuzVw4hwWKkmXpWacw9lVNwexR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B612-italic.fntdata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1" Type="http://schemas.openxmlformats.org/officeDocument/2006/relationships/slide" Target="slides/slide16.xml"/><Relationship Id="rId3" Type="http://schemas.openxmlformats.org/officeDocument/2006/relationships/presProps" Target="presProps.xml"/><Relationship Id="rId34" Type="http://schemas.openxmlformats.org/officeDocument/2006/relationships/customXml" Target="../customXml/item2.xml"/><Relationship Id="rId25" Type="http://schemas.openxmlformats.org/officeDocument/2006/relationships/font" Target="fonts/B612-bold.fntdata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customXml" Target="../customXml/item1.xml"/><Relationship Id="rId20" Type="http://schemas.openxmlformats.org/officeDocument/2006/relationships/slide" Target="slides/slide15.xml"/><Relationship Id="rId2" Type="http://schemas.openxmlformats.org/officeDocument/2006/relationships/viewProps" Target="viewProps.xml"/><Relationship Id="rId29" Type="http://schemas.openxmlformats.org/officeDocument/2006/relationships/font" Target="fonts/OpenSans-bold.fntdata"/><Relationship Id="rId16" Type="http://schemas.openxmlformats.org/officeDocument/2006/relationships/slide" Target="slides/slide11.xml"/><Relationship Id="rId24" Type="http://schemas.openxmlformats.org/officeDocument/2006/relationships/font" Target="fonts/B612-regular.fntdata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customschemas.google.com/relationships/presentationmetadata" Target="metadata"/><Relationship Id="rId23" Type="http://schemas.openxmlformats.org/officeDocument/2006/relationships/slide" Target="slides/slide18.xml"/><Relationship Id="rId28" Type="http://schemas.openxmlformats.org/officeDocument/2006/relationships/font" Target="fonts/OpenSans-regular.fntdata"/><Relationship Id="rId5" Type="http://schemas.openxmlformats.org/officeDocument/2006/relationships/notesMaster" Target="notesMasters/notesMaster1.xml"/><Relationship Id="rId15" Type="http://schemas.openxmlformats.org/officeDocument/2006/relationships/slide" Target="slides/slide10.xml"/><Relationship Id="rId31" Type="http://schemas.openxmlformats.org/officeDocument/2006/relationships/font" Target="fonts/OpenSans-boldItalic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22" Type="http://schemas.openxmlformats.org/officeDocument/2006/relationships/slide" Target="slides/slide1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font" Target="fonts/B612-boldItalic.fntdata"/><Relationship Id="rId30" Type="http://schemas.openxmlformats.org/officeDocument/2006/relationships/font" Target="fonts/OpenSans-italic.fntdata"/><Relationship Id="rId14" Type="http://schemas.openxmlformats.org/officeDocument/2006/relationships/slide" Target="slides/slide9.xml"/><Relationship Id="rId35" Type="http://schemas.openxmlformats.org/officeDocument/2006/relationships/customXml" Target="../customXml/item3.xml"/><Relationship Id="rId8" Type="http://schemas.openxmlformats.org/officeDocument/2006/relationships/slide" Target="slides/slide3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4.png"/></Relationships>
</file>

<file path=ppt/drawings/_rels/vmlDrawing2.vml.rels><?xml version="1.0" encoding="UTF-8" standalone="yes"?><Relationships xmlns="http://schemas.openxmlformats.org/package/2006/relationships"><Relationship Id="rId1" Type="http://schemas.openxmlformats.org/officeDocument/2006/relationships/image" Target="../media/image4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t-BR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7673fc086e_0_4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g37673fc086e_0_4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7673fc086e_0_46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g37673fc086e_0_46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37673fc086e_0_50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g37673fc086e_0_50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37673fc086e_0_5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g37673fc086e_0_5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7673fc086e_0_54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7" name="Google Shape;417;g37673fc086e_0_5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37673fc086e_0_57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g37673fc086e_0_57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g37673fc086e_0_59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g37673fc086e_0_59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3" name="Google Shape;473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3" name="Google Shape;49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Google Shape;494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7673fc086e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g37673fc086e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37673fc086e_0_1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37673fc086e_0_1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7673fc086e_0_22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0" name="Google Shape;180;g37673fc086e_0_2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7673fc086e_0_269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37673fc086e_0_26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37673fc086e_0_3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g37673fc086e_0_3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37673fc086e_0_38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g37673fc086e_0_38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29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21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2" name="Google Shape;22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22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3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4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0" name="Google Shape;40;p24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5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25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8" name="Google Shape;48;p25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25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0" name="Google Shape;50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7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27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8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28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19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3.png"/><Relationship Id="rId13" Type="http://schemas.openxmlformats.org/officeDocument/2006/relationships/oleObject" Target="../embeddings/oleObject2.bin"/><Relationship Id="rId12" Type="http://schemas.openxmlformats.org/officeDocument/2006/relationships/oleObject" Target="../embeddings/oleObject2.bin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9" Type="http://schemas.openxmlformats.org/officeDocument/2006/relationships/image" Target="../media/image7.png"/><Relationship Id="rId15" Type="http://schemas.openxmlformats.org/officeDocument/2006/relationships/image" Target="../media/image14.png"/><Relationship Id="rId14" Type="http://schemas.openxmlformats.org/officeDocument/2006/relationships/image" Target="../media/image4.png"/><Relationship Id="rId16" Type="http://schemas.openxmlformats.org/officeDocument/2006/relationships/image" Target="../media/image5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2.png"/><Relationship Id="rId7" Type="http://schemas.openxmlformats.org/officeDocument/2006/relationships/image" Target="../media/image13.png"/><Relationship Id="rId8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9.png"/><Relationship Id="rId4" Type="http://schemas.openxmlformats.org/officeDocument/2006/relationships/image" Target="../media/image24.png"/><Relationship Id="rId5" Type="http://schemas.openxmlformats.org/officeDocument/2006/relationships/image" Target="../media/image28.png"/><Relationship Id="rId6" Type="http://schemas.openxmlformats.org/officeDocument/2006/relationships/image" Target="../media/image23.png"/><Relationship Id="rId7" Type="http://schemas.openxmlformats.org/officeDocument/2006/relationships/image" Target="../media/image22.png"/><Relationship Id="rId8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39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Relationship Id="rId4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Relationship Id="rId4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3.jpg"/><Relationship Id="rId4" Type="http://schemas.openxmlformats.org/officeDocument/2006/relationships/image" Target="../media/image9.png"/><Relationship Id="rId5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1.png"/><Relationship Id="rId10" Type="http://schemas.openxmlformats.org/officeDocument/2006/relationships/image" Target="../media/image3.png"/><Relationship Id="rId13" Type="http://schemas.openxmlformats.org/officeDocument/2006/relationships/image" Target="../media/image40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vmlDrawing" Target="../drawings/vmlDrawing2.vml"/><Relationship Id="rId4" Type="http://schemas.openxmlformats.org/officeDocument/2006/relationships/oleObject" Target="../embeddings/oleObject3.bin"/><Relationship Id="rId9" Type="http://schemas.openxmlformats.org/officeDocument/2006/relationships/image" Target="../media/image7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4.png"/><Relationship Id="rId7" Type="http://schemas.openxmlformats.org/officeDocument/2006/relationships/image" Target="../media/image13.png"/><Relationship Id="rId8" Type="http://schemas.openxmlformats.org/officeDocument/2006/relationships/image" Target="../media/image6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9.png"/><Relationship Id="rId6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45.png"/><Relationship Id="rId5" Type="http://schemas.openxmlformats.org/officeDocument/2006/relationships/image" Target="../media/image11.jpg"/><Relationship Id="rId6" Type="http://schemas.openxmlformats.org/officeDocument/2006/relationships/image" Target="../media/image10.jpg"/><Relationship Id="rId7" Type="http://schemas.openxmlformats.org/officeDocument/2006/relationships/image" Target="../media/image9.png"/><Relationship Id="rId8" Type="http://schemas.openxmlformats.org/officeDocument/2006/relationships/image" Target="../media/image12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png"/><Relationship Id="rId4" Type="http://schemas.openxmlformats.org/officeDocument/2006/relationships/image" Target="../media/image1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4.jpg"/><Relationship Id="rId4" Type="http://schemas.openxmlformats.org/officeDocument/2006/relationships/image" Target="../media/image18.png"/><Relationship Id="rId5" Type="http://schemas.openxmlformats.org/officeDocument/2006/relationships/image" Target="../media/image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7.jp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png"/><Relationship Id="rId4" Type="http://schemas.openxmlformats.org/officeDocument/2006/relationships/image" Target="../media/image18.png"/><Relationship Id="rId5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png"/><Relationship Id="rId4" Type="http://schemas.openxmlformats.org/officeDocument/2006/relationships/image" Target="../media/image21.png"/><Relationship Id="rId5" Type="http://schemas.openxmlformats.org/officeDocument/2006/relationships/image" Target="../media/image20.png"/><Relationship Id="rId6" Type="http://schemas.openxmlformats.org/officeDocument/2006/relationships/image" Target="../media/image32.png"/><Relationship Id="rId7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-4184" y="0"/>
            <a:ext cx="18444584" cy="10277066"/>
          </a:xfrm>
          <a:prstGeom prst="rect">
            <a:avLst/>
          </a:prstGeom>
          <a:solidFill>
            <a:srgbClr val="EDED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89" name="Google Shape;89;p1"/>
          <p:cNvGraphicFramePr/>
          <p:nvPr/>
        </p:nvGraphicFramePr>
        <p:xfrm>
          <a:off x="11714959" y="658103"/>
          <a:ext cx="5564001" cy="3365819"/>
        </p:xfrm>
        <a:graphic>
          <a:graphicData uri="http://schemas.openxmlformats.org/presentationml/2006/ole">
            <mc:AlternateContent>
              <mc:Choice Requires="v">
                <p:oleObj r:id="rId4" imgH="3365819" imgW="5564001" progId="CorelDraw.Graphic.23" spid="_x0000_s1">
                  <p:embed/>
                </p:oleObj>
              </mc:Choice>
              <mc:Fallback>
                <p:oleObj r:id="rId5" imgH="3365819" imgW="5564001" progId="CorelDraw.Graphic.23">
                  <p:embed/>
                  <p:pic>
                    <p:nvPicPr>
                      <p:cNvPr id="89" name="Google Shape;89;p1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11714959" y="658103"/>
                        <a:ext cx="5564001" cy="33658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90" name="Google Shape;90;p1"/>
          <p:cNvSpPr/>
          <p:nvPr/>
        </p:nvSpPr>
        <p:spPr>
          <a:xfrm rot="-3957022">
            <a:off x="15055227" y="2971592"/>
            <a:ext cx="5579494" cy="590496"/>
          </a:xfrm>
          <a:custGeom>
            <a:rect b="b" l="l" r="r" t="t"/>
            <a:pathLst>
              <a:path extrusionOk="0" h="590496" w="5579494">
                <a:moveTo>
                  <a:pt x="0" y="0"/>
                </a:moveTo>
                <a:lnTo>
                  <a:pt x="5579494" y="0"/>
                </a:lnTo>
                <a:lnTo>
                  <a:pt x="5579494" y="590496"/>
                </a:lnTo>
                <a:lnTo>
                  <a:pt x="0" y="5904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15456656" y="8117947"/>
            <a:ext cx="2161902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99">
                <a:solidFill>
                  <a:srgbClr val="FFFFFF"/>
                </a:solidFill>
                <a:latin typeface="Antic"/>
                <a:ea typeface="Antic"/>
                <a:cs typeface="Antic"/>
                <a:sym typeface="Antic"/>
              </a:rPr>
              <a:t>AROWWAI INDUSTRIES</a:t>
            </a:r>
            <a:endParaRPr/>
          </a:p>
        </p:txBody>
      </p:sp>
      <p:sp>
        <p:nvSpPr>
          <p:cNvPr id="92" name="Google Shape;92;p1"/>
          <p:cNvSpPr/>
          <p:nvPr/>
        </p:nvSpPr>
        <p:spPr>
          <a:xfrm>
            <a:off x="9982772" y="6742193"/>
            <a:ext cx="1748594" cy="630604"/>
          </a:xfrm>
          <a:custGeom>
            <a:rect b="b" l="l" r="r" t="t"/>
            <a:pathLst>
              <a:path extrusionOk="0" h="630604" w="1748594">
                <a:moveTo>
                  <a:pt x="0" y="0"/>
                </a:moveTo>
                <a:lnTo>
                  <a:pt x="1748594" y="0"/>
                </a:lnTo>
                <a:lnTo>
                  <a:pt x="1748594" y="630603"/>
                </a:lnTo>
                <a:lnTo>
                  <a:pt x="0" y="630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2839" r="-283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1"/>
          <p:cNvSpPr/>
          <p:nvPr/>
        </p:nvSpPr>
        <p:spPr>
          <a:xfrm>
            <a:off x="9982772" y="8392034"/>
            <a:ext cx="920942" cy="866266"/>
          </a:xfrm>
          <a:custGeom>
            <a:rect b="b" l="l" r="r" t="t"/>
            <a:pathLst>
              <a:path extrusionOk="0" h="866266" w="920942">
                <a:moveTo>
                  <a:pt x="0" y="0"/>
                </a:moveTo>
                <a:lnTo>
                  <a:pt x="920942" y="0"/>
                </a:lnTo>
                <a:lnTo>
                  <a:pt x="920942" y="866266"/>
                </a:lnTo>
                <a:lnTo>
                  <a:pt x="0" y="8662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1"/>
          <p:cNvSpPr/>
          <p:nvPr/>
        </p:nvSpPr>
        <p:spPr>
          <a:xfrm>
            <a:off x="11275776" y="8412758"/>
            <a:ext cx="829509" cy="866266"/>
          </a:xfrm>
          <a:custGeom>
            <a:rect b="b" l="l" r="r" t="t"/>
            <a:pathLst>
              <a:path extrusionOk="0" h="866266" w="829509">
                <a:moveTo>
                  <a:pt x="0" y="0"/>
                </a:moveTo>
                <a:lnTo>
                  <a:pt x="829509" y="0"/>
                </a:lnTo>
                <a:lnTo>
                  <a:pt x="829509" y="866266"/>
                </a:lnTo>
                <a:lnTo>
                  <a:pt x="0" y="8662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>
            <a:off x="11930679" y="6742193"/>
            <a:ext cx="2369208" cy="630604"/>
          </a:xfrm>
          <a:custGeom>
            <a:rect b="b" l="l" r="r" t="t"/>
            <a:pathLst>
              <a:path extrusionOk="0" h="630604" w="2369208">
                <a:moveTo>
                  <a:pt x="0" y="0"/>
                </a:moveTo>
                <a:lnTo>
                  <a:pt x="2369208" y="0"/>
                </a:lnTo>
                <a:lnTo>
                  <a:pt x="2369208" y="630603"/>
                </a:lnTo>
                <a:lnTo>
                  <a:pt x="0" y="630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14254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1"/>
          <p:cNvSpPr txBox="1"/>
          <p:nvPr/>
        </p:nvSpPr>
        <p:spPr>
          <a:xfrm>
            <a:off x="9982772" y="6253531"/>
            <a:ext cx="2274145" cy="309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87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Patrocinio Master:</a:t>
            </a:r>
            <a:endParaRPr/>
          </a:p>
        </p:txBody>
      </p:sp>
      <p:sp>
        <p:nvSpPr>
          <p:cNvPr id="97" name="Google Shape;97;p1"/>
          <p:cNvSpPr txBox="1"/>
          <p:nvPr/>
        </p:nvSpPr>
        <p:spPr>
          <a:xfrm>
            <a:off x="9982772" y="7848733"/>
            <a:ext cx="760074" cy="309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87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Apoio</a:t>
            </a:r>
            <a:r>
              <a:rPr lang="pt-BR" sz="1887">
                <a:solidFill>
                  <a:srgbClr val="514AF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</p:txBody>
      </p:sp>
      <p:grpSp>
        <p:nvGrpSpPr>
          <p:cNvPr id="98" name="Google Shape;98;p1"/>
          <p:cNvGrpSpPr/>
          <p:nvPr/>
        </p:nvGrpSpPr>
        <p:grpSpPr>
          <a:xfrm>
            <a:off x="9982772" y="-170622"/>
            <a:ext cx="1516552" cy="2525319"/>
            <a:chOff x="0" y="-9525"/>
            <a:chExt cx="656391" cy="1093003"/>
          </a:xfrm>
        </p:grpSpPr>
        <p:sp>
          <p:nvSpPr>
            <p:cNvPr id="99" name="Google Shape;99;p1"/>
            <p:cNvSpPr/>
            <p:nvPr/>
          </p:nvSpPr>
          <p:spPr>
            <a:xfrm>
              <a:off x="0" y="0"/>
              <a:ext cx="656391" cy="1083478"/>
            </a:xfrm>
            <a:custGeom>
              <a:rect b="b" l="l" r="r" t="t"/>
              <a:pathLst>
                <a:path extrusionOk="0" h="1083478" w="656391">
                  <a:moveTo>
                    <a:pt x="18435" y="0"/>
                  </a:moveTo>
                  <a:lnTo>
                    <a:pt x="637956" y="0"/>
                  </a:lnTo>
                  <a:cubicBezTo>
                    <a:pt x="648137" y="0"/>
                    <a:pt x="656391" y="8253"/>
                    <a:pt x="656391" y="18435"/>
                  </a:cubicBezTo>
                  <a:lnTo>
                    <a:pt x="656391" y="1065043"/>
                  </a:lnTo>
                  <a:cubicBezTo>
                    <a:pt x="656391" y="1069932"/>
                    <a:pt x="654448" y="1074621"/>
                    <a:pt x="650991" y="1078078"/>
                  </a:cubicBezTo>
                  <a:cubicBezTo>
                    <a:pt x="647534" y="1081536"/>
                    <a:pt x="642845" y="1083478"/>
                    <a:pt x="637956" y="1083478"/>
                  </a:cubicBezTo>
                  <a:lnTo>
                    <a:pt x="18435" y="1083478"/>
                  </a:lnTo>
                  <a:cubicBezTo>
                    <a:pt x="13545" y="1083478"/>
                    <a:pt x="8856" y="1081536"/>
                    <a:pt x="5399" y="1078078"/>
                  </a:cubicBezTo>
                  <a:cubicBezTo>
                    <a:pt x="1942" y="1074621"/>
                    <a:pt x="0" y="1069932"/>
                    <a:pt x="0" y="1065043"/>
                  </a:cubicBezTo>
                  <a:lnTo>
                    <a:pt x="0" y="18435"/>
                  </a:lnTo>
                  <a:cubicBezTo>
                    <a:pt x="0" y="13545"/>
                    <a:pt x="1942" y="8856"/>
                    <a:pt x="5399" y="5399"/>
                  </a:cubicBezTo>
                  <a:cubicBezTo>
                    <a:pt x="8856" y="1942"/>
                    <a:pt x="13545" y="0"/>
                    <a:pt x="184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1"/>
            <p:cNvSpPr txBox="1"/>
            <p:nvPr/>
          </p:nvSpPr>
          <p:spPr>
            <a:xfrm>
              <a:off x="0" y="-9525"/>
              <a:ext cx="656391" cy="1093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100" lIns="14100" spcFirstLastPara="1" rIns="14100" wrap="square" tIns="14100">
              <a:noAutofit/>
            </a:bodyPr>
            <a:lstStyle/>
            <a:p>
              <a:pPr indent="0" lvl="0" marL="0" marR="0" rtl="0" algn="ctr">
                <a:lnSpc>
                  <a:spcPct val="4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1" name="Google Shape;101;p1"/>
          <p:cNvSpPr txBox="1"/>
          <p:nvPr/>
        </p:nvSpPr>
        <p:spPr>
          <a:xfrm>
            <a:off x="10086390" y="1293199"/>
            <a:ext cx="1309315" cy="713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30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</a:t>
            </a:r>
            <a:endParaRPr/>
          </a:p>
        </p:txBody>
      </p:sp>
      <p:sp>
        <p:nvSpPr>
          <p:cNvPr id="102" name="Google Shape;102;p1"/>
          <p:cNvSpPr txBox="1"/>
          <p:nvPr/>
        </p:nvSpPr>
        <p:spPr>
          <a:xfrm>
            <a:off x="10305691" y="761379"/>
            <a:ext cx="809339" cy="696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243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endParaRPr/>
          </a:p>
        </p:txBody>
      </p:sp>
      <p:grpSp>
        <p:nvGrpSpPr>
          <p:cNvPr id="103" name="Google Shape;103;p1"/>
          <p:cNvGrpSpPr/>
          <p:nvPr/>
        </p:nvGrpSpPr>
        <p:grpSpPr>
          <a:xfrm rot="1473096">
            <a:off x="17367623" y="-1333620"/>
            <a:ext cx="3261541" cy="9728565"/>
            <a:chOff x="0" y="-38100"/>
            <a:chExt cx="983810" cy="2934521"/>
          </a:xfrm>
        </p:grpSpPr>
        <p:sp>
          <p:nvSpPr>
            <p:cNvPr id="104" name="Google Shape;104;p1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37370" y="0"/>
                  </a:moveTo>
                  <a:lnTo>
                    <a:pt x="746440" y="0"/>
                  </a:lnTo>
                  <a:cubicBezTo>
                    <a:pt x="809394" y="0"/>
                    <a:pt x="869770" y="25009"/>
                    <a:pt x="914286" y="69524"/>
                  </a:cubicBezTo>
                  <a:cubicBezTo>
                    <a:pt x="958801" y="114040"/>
                    <a:pt x="983810" y="174416"/>
                    <a:pt x="983810" y="237370"/>
                  </a:cubicBezTo>
                  <a:lnTo>
                    <a:pt x="983810" y="2659051"/>
                  </a:lnTo>
                  <a:cubicBezTo>
                    <a:pt x="983810" y="2722005"/>
                    <a:pt x="958801" y="2782381"/>
                    <a:pt x="914286" y="2826897"/>
                  </a:cubicBezTo>
                  <a:cubicBezTo>
                    <a:pt x="869770" y="2871412"/>
                    <a:pt x="809394" y="2896421"/>
                    <a:pt x="746440" y="2896421"/>
                  </a:cubicBezTo>
                  <a:lnTo>
                    <a:pt x="237370" y="2896421"/>
                  </a:lnTo>
                  <a:cubicBezTo>
                    <a:pt x="174416" y="2896421"/>
                    <a:pt x="114040" y="2871412"/>
                    <a:pt x="69524" y="2826897"/>
                  </a:cubicBezTo>
                  <a:cubicBezTo>
                    <a:pt x="25009" y="2782381"/>
                    <a:pt x="0" y="2722005"/>
                    <a:pt x="0" y="2659051"/>
                  </a:cubicBezTo>
                  <a:lnTo>
                    <a:pt x="0" y="237370"/>
                  </a:lnTo>
                  <a:cubicBezTo>
                    <a:pt x="0" y="174416"/>
                    <a:pt x="25009" y="114040"/>
                    <a:pt x="69524" y="69524"/>
                  </a:cubicBezTo>
                  <a:cubicBezTo>
                    <a:pt x="114040" y="25009"/>
                    <a:pt x="174416" y="0"/>
                    <a:pt x="237370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1"/>
            <p:cNvSpPr txBox="1"/>
            <p:nvPr/>
          </p:nvSpPr>
          <p:spPr>
            <a:xfrm>
              <a:off x="0" y="-38100"/>
              <a:ext cx="983810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6" name="Google Shape;106;p1"/>
          <p:cNvGrpSpPr/>
          <p:nvPr/>
        </p:nvGrpSpPr>
        <p:grpSpPr>
          <a:xfrm rot="1473096">
            <a:off x="15782546" y="2189958"/>
            <a:ext cx="4963871" cy="12274584"/>
            <a:chOff x="0" y="-38100"/>
            <a:chExt cx="1497300" cy="3702501"/>
          </a:xfrm>
        </p:grpSpPr>
        <p:sp>
          <p:nvSpPr>
            <p:cNvPr id="107" name="Google Shape;107;p1"/>
            <p:cNvSpPr/>
            <p:nvPr/>
          </p:nvSpPr>
          <p:spPr>
            <a:xfrm>
              <a:off x="0" y="0"/>
              <a:ext cx="1497300" cy="3664401"/>
            </a:xfrm>
            <a:custGeom>
              <a:rect b="b" l="l" r="r" t="t"/>
              <a:pathLst>
                <a:path extrusionOk="0" h="3664401" w="1497300">
                  <a:moveTo>
                    <a:pt x="0" y="0"/>
                  </a:moveTo>
                  <a:lnTo>
                    <a:pt x="1497300" y="0"/>
                  </a:lnTo>
                  <a:lnTo>
                    <a:pt x="1497300" y="3664401"/>
                  </a:lnTo>
                  <a:lnTo>
                    <a:pt x="0" y="366440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108;p1"/>
            <p:cNvSpPr txBox="1"/>
            <p:nvPr/>
          </p:nvSpPr>
          <p:spPr>
            <a:xfrm>
              <a:off x="0" y="-38100"/>
              <a:ext cx="1497300" cy="3702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9" name="Google Shape;109;p1"/>
          <p:cNvGrpSpPr/>
          <p:nvPr/>
        </p:nvGrpSpPr>
        <p:grpSpPr>
          <a:xfrm rot="1455945">
            <a:off x="18650802" y="308068"/>
            <a:ext cx="3261541" cy="9728565"/>
            <a:chOff x="0" y="-38100"/>
            <a:chExt cx="983810" cy="2934521"/>
          </a:xfrm>
        </p:grpSpPr>
        <p:sp>
          <p:nvSpPr>
            <p:cNvPr id="110" name="Google Shape;110;p1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37370" y="0"/>
                  </a:moveTo>
                  <a:lnTo>
                    <a:pt x="746440" y="0"/>
                  </a:lnTo>
                  <a:cubicBezTo>
                    <a:pt x="809394" y="0"/>
                    <a:pt x="869770" y="25009"/>
                    <a:pt x="914286" y="69524"/>
                  </a:cubicBezTo>
                  <a:cubicBezTo>
                    <a:pt x="958801" y="114040"/>
                    <a:pt x="983810" y="174416"/>
                    <a:pt x="983810" y="237370"/>
                  </a:cubicBezTo>
                  <a:lnTo>
                    <a:pt x="983810" y="2659051"/>
                  </a:lnTo>
                  <a:cubicBezTo>
                    <a:pt x="983810" y="2722005"/>
                    <a:pt x="958801" y="2782381"/>
                    <a:pt x="914286" y="2826897"/>
                  </a:cubicBezTo>
                  <a:cubicBezTo>
                    <a:pt x="869770" y="2871412"/>
                    <a:pt x="809394" y="2896421"/>
                    <a:pt x="746440" y="2896421"/>
                  </a:cubicBezTo>
                  <a:lnTo>
                    <a:pt x="237370" y="2896421"/>
                  </a:lnTo>
                  <a:cubicBezTo>
                    <a:pt x="174416" y="2896421"/>
                    <a:pt x="114040" y="2871412"/>
                    <a:pt x="69524" y="2826897"/>
                  </a:cubicBezTo>
                  <a:cubicBezTo>
                    <a:pt x="25009" y="2782381"/>
                    <a:pt x="0" y="2722005"/>
                    <a:pt x="0" y="2659051"/>
                  </a:cubicBezTo>
                  <a:lnTo>
                    <a:pt x="0" y="237370"/>
                  </a:lnTo>
                  <a:cubicBezTo>
                    <a:pt x="0" y="174416"/>
                    <a:pt x="25009" y="114040"/>
                    <a:pt x="69524" y="69524"/>
                  </a:cubicBezTo>
                  <a:cubicBezTo>
                    <a:pt x="114040" y="25009"/>
                    <a:pt x="174416" y="0"/>
                    <a:pt x="237370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1"/>
            <p:cNvSpPr txBox="1"/>
            <p:nvPr/>
          </p:nvSpPr>
          <p:spPr>
            <a:xfrm>
              <a:off x="0" y="-38100"/>
              <a:ext cx="983810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2" name="Google Shape;112;p1"/>
          <p:cNvSpPr/>
          <p:nvPr/>
        </p:nvSpPr>
        <p:spPr>
          <a:xfrm rot="-3957022">
            <a:off x="15203960" y="5541087"/>
            <a:ext cx="4871695" cy="515588"/>
          </a:xfrm>
          <a:custGeom>
            <a:rect b="b" l="l" r="r" t="t"/>
            <a:pathLst>
              <a:path extrusionOk="0" h="515588" w="4871695">
                <a:moveTo>
                  <a:pt x="0" y="0"/>
                </a:moveTo>
                <a:lnTo>
                  <a:pt x="4871695" y="0"/>
                </a:lnTo>
                <a:lnTo>
                  <a:pt x="4871695" y="515587"/>
                </a:lnTo>
                <a:lnTo>
                  <a:pt x="0" y="515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"/>
          <p:cNvSpPr txBox="1"/>
          <p:nvPr/>
        </p:nvSpPr>
        <p:spPr>
          <a:xfrm>
            <a:off x="9982772" y="4752194"/>
            <a:ext cx="2846434" cy="3098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87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Patrocinio Institutional:</a:t>
            </a:r>
            <a:endParaRPr/>
          </a:p>
        </p:txBody>
      </p:sp>
      <p:graphicFrame>
        <p:nvGraphicFramePr>
          <p:cNvPr id="114" name="Google Shape;114;p1"/>
          <p:cNvGraphicFramePr/>
          <p:nvPr/>
        </p:nvGraphicFramePr>
        <p:xfrm>
          <a:off x="-4184" y="0"/>
          <a:ext cx="9592426" cy="8737971"/>
        </p:xfrm>
        <a:graphic>
          <a:graphicData uri="http://schemas.openxmlformats.org/presentationml/2006/ole">
            <mc:AlternateContent>
              <mc:Choice Requires="v">
                <p:oleObj r:id="rId12" imgH="8737971" imgW="9592426" progId="CorelDraw.Graphic.23" spid="_x0000_s2">
                  <p:embed/>
                </p:oleObj>
              </mc:Choice>
              <mc:Fallback>
                <p:oleObj r:id="rId13" imgH="8737971" imgW="9592426" progId="CorelDraw.Graphic.23">
                  <p:embed/>
                  <p:pic>
                    <p:nvPicPr>
                      <p:cNvPr id="114" name="Google Shape;114;p1"/>
                      <p:cNvPicPr preferRelativeResize="0"/>
                      <p:nvPr/>
                    </p:nvPicPr>
                    <p:blipFill rotWithShape="1">
                      <a:blip r:embed="rId14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-4184" y="0"/>
                        <a:ext cx="9592426" cy="873797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15" name="Google Shape;115;p1"/>
          <p:cNvGrpSpPr/>
          <p:nvPr/>
        </p:nvGrpSpPr>
        <p:grpSpPr>
          <a:xfrm rot="1473096">
            <a:off x="-3653062" y="-4215907"/>
            <a:ext cx="4166597" cy="10240710"/>
            <a:chOff x="0" y="-38100"/>
            <a:chExt cx="1193957" cy="2934521"/>
          </a:xfrm>
        </p:grpSpPr>
        <p:sp>
          <p:nvSpPr>
            <p:cNvPr id="116" name="Google Shape;116;p1"/>
            <p:cNvSpPr/>
            <p:nvPr/>
          </p:nvSpPr>
          <p:spPr>
            <a:xfrm>
              <a:off x="0" y="0"/>
              <a:ext cx="1193957" cy="2896421"/>
            </a:xfrm>
            <a:custGeom>
              <a:rect b="b" l="l" r="r" t="t"/>
              <a:pathLst>
                <a:path extrusionOk="0" h="2896421" w="1193957">
                  <a:moveTo>
                    <a:pt x="185809" y="0"/>
                  </a:moveTo>
                  <a:lnTo>
                    <a:pt x="1008148" y="0"/>
                  </a:lnTo>
                  <a:cubicBezTo>
                    <a:pt x="1057427" y="0"/>
                    <a:pt x="1104689" y="19576"/>
                    <a:pt x="1139535" y="54422"/>
                  </a:cubicBezTo>
                  <a:cubicBezTo>
                    <a:pt x="1174381" y="89268"/>
                    <a:pt x="1193957" y="136530"/>
                    <a:pt x="1193957" y="185809"/>
                  </a:cubicBezTo>
                  <a:lnTo>
                    <a:pt x="1193957" y="2710612"/>
                  </a:lnTo>
                  <a:cubicBezTo>
                    <a:pt x="1193957" y="2759891"/>
                    <a:pt x="1174381" y="2807153"/>
                    <a:pt x="1139535" y="2841999"/>
                  </a:cubicBezTo>
                  <a:cubicBezTo>
                    <a:pt x="1104689" y="2876845"/>
                    <a:pt x="1057427" y="2896421"/>
                    <a:pt x="1008148" y="2896421"/>
                  </a:cubicBezTo>
                  <a:lnTo>
                    <a:pt x="185809" y="2896421"/>
                  </a:lnTo>
                  <a:cubicBezTo>
                    <a:pt x="136530" y="2896421"/>
                    <a:pt x="89268" y="2876845"/>
                    <a:pt x="54422" y="2841999"/>
                  </a:cubicBezTo>
                  <a:cubicBezTo>
                    <a:pt x="19576" y="2807153"/>
                    <a:pt x="0" y="2759891"/>
                    <a:pt x="0" y="2710612"/>
                  </a:cubicBezTo>
                  <a:lnTo>
                    <a:pt x="0" y="185809"/>
                  </a:lnTo>
                  <a:cubicBezTo>
                    <a:pt x="0" y="136530"/>
                    <a:pt x="19576" y="89268"/>
                    <a:pt x="54422" y="54422"/>
                  </a:cubicBezTo>
                  <a:cubicBezTo>
                    <a:pt x="89268" y="19576"/>
                    <a:pt x="136530" y="0"/>
                    <a:pt x="185809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117;p1"/>
            <p:cNvSpPr txBox="1"/>
            <p:nvPr/>
          </p:nvSpPr>
          <p:spPr>
            <a:xfrm>
              <a:off x="0" y="-38100"/>
              <a:ext cx="1193957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p1"/>
          <p:cNvGrpSpPr/>
          <p:nvPr/>
        </p:nvGrpSpPr>
        <p:grpSpPr>
          <a:xfrm rot="1473096">
            <a:off x="-2158118" y="-2906640"/>
            <a:ext cx="3416574" cy="10191001"/>
            <a:chOff x="0" y="-38100"/>
            <a:chExt cx="983810" cy="2934521"/>
          </a:xfrm>
        </p:grpSpPr>
        <p:sp>
          <p:nvSpPr>
            <p:cNvPr id="119" name="Google Shape;119;p1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p1"/>
            <p:cNvSpPr txBox="1"/>
            <p:nvPr/>
          </p:nvSpPr>
          <p:spPr>
            <a:xfrm>
              <a:off x="0" y="-38100"/>
              <a:ext cx="983810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1" name="Google Shape;121;p1"/>
          <p:cNvGrpSpPr/>
          <p:nvPr/>
        </p:nvGrpSpPr>
        <p:grpSpPr>
          <a:xfrm rot="1473096">
            <a:off x="-3619909" y="1394581"/>
            <a:ext cx="3433240" cy="10240710"/>
            <a:chOff x="0" y="-38100"/>
            <a:chExt cx="983810" cy="2934521"/>
          </a:xfrm>
        </p:grpSpPr>
        <p:sp>
          <p:nvSpPr>
            <p:cNvPr id="122" name="Google Shape;122;p1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25499" y="0"/>
                  </a:moveTo>
                  <a:lnTo>
                    <a:pt x="758311" y="0"/>
                  </a:lnTo>
                  <a:cubicBezTo>
                    <a:pt x="818117" y="0"/>
                    <a:pt x="875474" y="23758"/>
                    <a:pt x="917763" y="66047"/>
                  </a:cubicBezTo>
                  <a:cubicBezTo>
                    <a:pt x="960052" y="108336"/>
                    <a:pt x="983810" y="165693"/>
                    <a:pt x="983810" y="225499"/>
                  </a:cubicBezTo>
                  <a:lnTo>
                    <a:pt x="983810" y="2670922"/>
                  </a:lnTo>
                  <a:cubicBezTo>
                    <a:pt x="983810" y="2730728"/>
                    <a:pt x="960052" y="2788084"/>
                    <a:pt x="917763" y="2830374"/>
                  </a:cubicBezTo>
                  <a:cubicBezTo>
                    <a:pt x="875474" y="2872663"/>
                    <a:pt x="818117" y="2896421"/>
                    <a:pt x="758311" y="2896421"/>
                  </a:cubicBezTo>
                  <a:lnTo>
                    <a:pt x="225499" y="2896421"/>
                  </a:lnTo>
                  <a:cubicBezTo>
                    <a:pt x="165693" y="2896421"/>
                    <a:pt x="108336" y="2872663"/>
                    <a:pt x="66047" y="2830374"/>
                  </a:cubicBezTo>
                  <a:cubicBezTo>
                    <a:pt x="23758" y="2788084"/>
                    <a:pt x="0" y="2730728"/>
                    <a:pt x="0" y="2670922"/>
                  </a:cubicBezTo>
                  <a:lnTo>
                    <a:pt x="0" y="225499"/>
                  </a:lnTo>
                  <a:cubicBezTo>
                    <a:pt x="0" y="165693"/>
                    <a:pt x="23758" y="108336"/>
                    <a:pt x="66047" y="66047"/>
                  </a:cubicBezTo>
                  <a:cubicBezTo>
                    <a:pt x="108336" y="23758"/>
                    <a:pt x="165693" y="0"/>
                    <a:pt x="225499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3" name="Google Shape;123;p1"/>
            <p:cNvSpPr txBox="1"/>
            <p:nvPr/>
          </p:nvSpPr>
          <p:spPr>
            <a:xfrm>
              <a:off x="0" y="-38100"/>
              <a:ext cx="983810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4" name="Google Shape;124;p1"/>
          <p:cNvSpPr/>
          <p:nvPr/>
        </p:nvSpPr>
        <p:spPr>
          <a:xfrm>
            <a:off x="1123791" y="8392034"/>
            <a:ext cx="5397960" cy="1625616"/>
          </a:xfrm>
          <a:custGeom>
            <a:rect b="b" l="l" r="r" t="t"/>
            <a:pathLst>
              <a:path extrusionOk="0" h="1054571" w="3190988">
                <a:moveTo>
                  <a:pt x="0" y="0"/>
                </a:moveTo>
                <a:lnTo>
                  <a:pt x="3190987" y="0"/>
                </a:lnTo>
                <a:lnTo>
                  <a:pt x="3190987" y="1054571"/>
                </a:lnTo>
                <a:lnTo>
                  <a:pt x="0" y="1054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-135995" l="-55624" r="-55145" t="-12249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tipo&#10;&#10;O conteúdo gerado por IA pode estar incorreto." id="125" name="Google Shape;125;p1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0110014" y="4978110"/>
            <a:ext cx="1262065" cy="1262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6" name="Google Shape;326;g37673fc086e_0_426"/>
          <p:cNvGrpSpPr/>
          <p:nvPr/>
        </p:nvGrpSpPr>
        <p:grpSpPr>
          <a:xfrm rot="-2970325">
            <a:off x="12373301" y="-8999393"/>
            <a:ext cx="3735404" cy="11142310"/>
            <a:chOff x="0" y="-38100"/>
            <a:chExt cx="983810" cy="2934600"/>
          </a:xfrm>
        </p:grpSpPr>
        <p:sp>
          <p:nvSpPr>
            <p:cNvPr id="327" name="Google Shape;327;g37673fc086e_0_426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28;g37673fc086e_0_426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g37673fc086e_0_426"/>
          <p:cNvGrpSpPr/>
          <p:nvPr/>
        </p:nvGrpSpPr>
        <p:grpSpPr>
          <a:xfrm rot="-2970325">
            <a:off x="2220554" y="8019856"/>
            <a:ext cx="3735404" cy="11142310"/>
            <a:chOff x="0" y="-38100"/>
            <a:chExt cx="983810" cy="2934600"/>
          </a:xfrm>
        </p:grpSpPr>
        <p:sp>
          <p:nvSpPr>
            <p:cNvPr id="330" name="Google Shape;330;g37673fc086e_0_426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1" name="Google Shape;331;g37673fc086e_0_426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2" name="Google Shape;332;g37673fc086e_0_426"/>
          <p:cNvGrpSpPr/>
          <p:nvPr/>
        </p:nvGrpSpPr>
        <p:grpSpPr>
          <a:xfrm rot="-2940922">
            <a:off x="16525518" y="-6047915"/>
            <a:ext cx="3735396" cy="11142286"/>
            <a:chOff x="0" y="-38100"/>
            <a:chExt cx="983810" cy="2934600"/>
          </a:xfrm>
        </p:grpSpPr>
        <p:sp>
          <p:nvSpPr>
            <p:cNvPr id="333" name="Google Shape;333;g37673fc086e_0_426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g37673fc086e_0_426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5" name="Google Shape;335;g37673fc086e_0_426"/>
          <p:cNvGrpSpPr/>
          <p:nvPr/>
        </p:nvGrpSpPr>
        <p:grpSpPr>
          <a:xfrm rot="-2939960">
            <a:off x="-1960169" y="5235599"/>
            <a:ext cx="3735392" cy="11142275"/>
            <a:chOff x="0" y="-38100"/>
            <a:chExt cx="983810" cy="2934600"/>
          </a:xfrm>
        </p:grpSpPr>
        <p:sp>
          <p:nvSpPr>
            <p:cNvPr id="336" name="Google Shape;336;g37673fc086e_0_426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g37673fc086e_0_426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8" name="Google Shape;338;g37673fc086e_0_426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339;g37673fc086e_0_426"/>
          <p:cNvSpPr txBox="1"/>
          <p:nvPr/>
        </p:nvSpPr>
        <p:spPr>
          <a:xfrm>
            <a:off x="7558142" y="6400607"/>
            <a:ext cx="1447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Segurança</a:t>
            </a:r>
            <a:endParaRPr/>
          </a:p>
        </p:txBody>
      </p:sp>
      <p:sp>
        <p:nvSpPr>
          <p:cNvPr id="340" name="Google Shape;340;g37673fc086e_0_426"/>
          <p:cNvSpPr txBox="1"/>
          <p:nvPr/>
        </p:nvSpPr>
        <p:spPr>
          <a:xfrm>
            <a:off x="12829025" y="5733367"/>
            <a:ext cx="14478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EPI</a:t>
            </a:r>
            <a:endParaRPr/>
          </a:p>
        </p:txBody>
      </p:sp>
      <p:sp>
        <p:nvSpPr>
          <p:cNvPr id="341" name="Google Shape;341;g37673fc086e_0_426"/>
          <p:cNvSpPr txBox="1"/>
          <p:nvPr/>
        </p:nvSpPr>
        <p:spPr>
          <a:xfrm>
            <a:off x="15303610" y="5417768"/>
            <a:ext cx="1447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Drogas e Álcool</a:t>
            </a:r>
            <a:endParaRPr/>
          </a:p>
        </p:txBody>
      </p:sp>
      <p:sp>
        <p:nvSpPr>
          <p:cNvPr id="342" name="Google Shape;342;g37673fc086e_0_426"/>
          <p:cNvSpPr txBox="1"/>
          <p:nvPr/>
        </p:nvSpPr>
        <p:spPr>
          <a:xfrm>
            <a:off x="4357494" y="4282079"/>
            <a:ext cx="9573000" cy="7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3351"/>
              </a:buClr>
              <a:buSzPts val="4000"/>
              <a:buFont typeface="Calibri"/>
              <a:buNone/>
            </a:pPr>
            <a:r>
              <a:rPr b="1" lang="pt-BR" sz="3400">
                <a:solidFill>
                  <a:srgbClr val="1A3351"/>
                </a:solidFill>
                <a:latin typeface="Calibri"/>
                <a:ea typeface="Calibri"/>
                <a:cs typeface="Calibri"/>
                <a:sym typeface="Calibri"/>
              </a:rPr>
              <a:t>CRIAÇÃO DE ROTINA E CULTURA, HÁBITO.</a:t>
            </a:r>
            <a:endParaRPr sz="3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3" name="Google Shape;343;g37673fc086e_0_426" title="icones-01.png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56376" y="5061116"/>
            <a:ext cx="1522945" cy="1522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g37673fc086e_0_426" title="icones-02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05084" y="5049206"/>
            <a:ext cx="1522948" cy="15229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g37673fc086e_0_426" title="icones-03.png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819860" y="4990067"/>
            <a:ext cx="1522094" cy="15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g37673fc086e_0_426" title="icones-04.png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2264718" y="5014823"/>
            <a:ext cx="1521266" cy="152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g37673fc086e_0_426" title="icones-05.png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383254" y="5049640"/>
            <a:ext cx="1522948" cy="1522076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g37673fc086e_0_426"/>
          <p:cNvSpPr txBox="1"/>
          <p:nvPr/>
        </p:nvSpPr>
        <p:spPr>
          <a:xfrm>
            <a:off x="861934" y="6416101"/>
            <a:ext cx="31119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3351"/>
              </a:buClr>
              <a:buSzPts val="2400"/>
              <a:buFont typeface="Arial"/>
              <a:buNone/>
            </a:pPr>
            <a:r>
              <a:rPr b="1" lang="pt-BR" sz="2400">
                <a:solidFill>
                  <a:srgbClr val="1A3351"/>
                </a:solidFill>
                <a:latin typeface="Arial"/>
                <a:ea typeface="Arial"/>
                <a:cs typeface="Arial"/>
                <a:sym typeface="Arial"/>
              </a:rPr>
              <a:t>Previsibilidade</a:t>
            </a:r>
            <a:endParaRPr sz="2400">
              <a:solidFill>
                <a:srgbClr val="1A33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3351"/>
              </a:buClr>
              <a:buSzPts val="2400"/>
              <a:buFont typeface="Calibri"/>
              <a:buNone/>
            </a:pPr>
            <a:r>
              <a:rPr lang="pt-BR" sz="2400">
                <a:solidFill>
                  <a:srgbClr val="1A335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lang="pt-BR" sz="2400">
                <a:solidFill>
                  <a:srgbClr val="1A3351"/>
                </a:solidFill>
                <a:latin typeface="Arial"/>
                <a:ea typeface="Arial"/>
                <a:cs typeface="Arial"/>
                <a:sym typeface="Arial"/>
              </a:rPr>
              <a:t>orna parte de uma rotina, para que todos possam se planejarem;</a:t>
            </a:r>
            <a:endParaRPr sz="2400">
              <a:solidFill>
                <a:srgbClr val="1A33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g37673fc086e_0_426"/>
          <p:cNvSpPr txBox="1"/>
          <p:nvPr/>
        </p:nvSpPr>
        <p:spPr>
          <a:xfrm>
            <a:off x="4409133" y="6400607"/>
            <a:ext cx="29148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3351"/>
              </a:buClr>
              <a:buSzPts val="2400"/>
              <a:buFont typeface="Arial"/>
              <a:buNone/>
            </a:pPr>
            <a:r>
              <a:rPr b="1" lang="pt-BR" sz="2400">
                <a:solidFill>
                  <a:srgbClr val="1A3351"/>
                </a:solidFill>
                <a:latin typeface="Arial"/>
                <a:ea typeface="Arial"/>
                <a:cs typeface="Arial"/>
                <a:sym typeface="Arial"/>
              </a:rPr>
              <a:t>Comprometimento</a:t>
            </a:r>
            <a:endParaRPr sz="2400">
              <a:solidFill>
                <a:srgbClr val="1A33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3351"/>
              </a:buClr>
              <a:buSzPts val="2400"/>
              <a:buFont typeface="Arial"/>
              <a:buNone/>
            </a:pPr>
            <a:r>
              <a:rPr lang="pt-BR" sz="2400">
                <a:solidFill>
                  <a:srgbClr val="1A3351"/>
                </a:solidFill>
                <a:latin typeface="Arial"/>
                <a:ea typeface="Arial"/>
                <a:cs typeface="Arial"/>
                <a:sym typeface="Arial"/>
              </a:rPr>
              <a:t>Por ser um evento regular e esperado;</a:t>
            </a:r>
            <a:endParaRPr sz="2400">
              <a:solidFill>
                <a:srgbClr val="1A33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37673fc086e_0_426"/>
          <p:cNvSpPr txBox="1"/>
          <p:nvPr/>
        </p:nvSpPr>
        <p:spPr>
          <a:xfrm>
            <a:off x="8106561" y="6400607"/>
            <a:ext cx="30558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3351"/>
              </a:buClr>
              <a:buSzPts val="2400"/>
              <a:buFont typeface="Arial"/>
              <a:buNone/>
            </a:pPr>
            <a:r>
              <a:rPr b="1" lang="pt-BR" sz="2400">
                <a:solidFill>
                  <a:srgbClr val="1A3351"/>
                </a:solidFill>
                <a:latin typeface="Arial"/>
                <a:ea typeface="Arial"/>
                <a:cs typeface="Arial"/>
                <a:sym typeface="Arial"/>
              </a:rPr>
              <a:t>Cultura</a:t>
            </a:r>
            <a:r>
              <a:rPr lang="pt-BR" sz="2400">
                <a:solidFill>
                  <a:srgbClr val="1A335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 sz="2400">
              <a:solidFill>
                <a:srgbClr val="1A335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3351"/>
              </a:buClr>
              <a:buSzPts val="2400"/>
              <a:buFont typeface="Calibri"/>
              <a:buNone/>
            </a:pPr>
            <a:r>
              <a:rPr lang="pt-BR" sz="2400">
                <a:solidFill>
                  <a:srgbClr val="1A3351"/>
                </a:solidFill>
                <a:latin typeface="Calibri"/>
                <a:ea typeface="Calibri"/>
                <a:cs typeface="Calibri"/>
                <a:sym typeface="Calibri"/>
              </a:rPr>
              <a:t>D</a:t>
            </a:r>
            <a:r>
              <a:rPr lang="pt-BR" sz="2400">
                <a:solidFill>
                  <a:srgbClr val="1A3351"/>
                </a:solidFill>
                <a:latin typeface="Arial"/>
                <a:ea typeface="Arial"/>
                <a:cs typeface="Arial"/>
                <a:sym typeface="Arial"/>
              </a:rPr>
              <a:t>e segurança, ajuda a integrar essa mentalidade a cultura da empresa;</a:t>
            </a:r>
            <a:endParaRPr sz="2400">
              <a:solidFill>
                <a:srgbClr val="1A33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37673fc086e_0_426"/>
          <p:cNvSpPr txBox="1"/>
          <p:nvPr/>
        </p:nvSpPr>
        <p:spPr>
          <a:xfrm>
            <a:off x="11538555" y="6410216"/>
            <a:ext cx="2973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3351"/>
              </a:buClr>
              <a:buSzPts val="2400"/>
              <a:buFont typeface="Arial"/>
              <a:buNone/>
            </a:pPr>
            <a:r>
              <a:rPr b="1" lang="pt-BR" sz="2400">
                <a:solidFill>
                  <a:srgbClr val="1A3351"/>
                </a:solidFill>
                <a:latin typeface="Arial"/>
                <a:ea typeface="Arial"/>
                <a:cs typeface="Arial"/>
                <a:sym typeface="Arial"/>
              </a:rPr>
              <a:t>Permite melhor a preparação </a:t>
            </a:r>
            <a:r>
              <a:rPr lang="pt-BR" sz="2400">
                <a:solidFill>
                  <a:srgbClr val="1A3351"/>
                </a:solidFill>
                <a:latin typeface="Arial"/>
                <a:ea typeface="Arial"/>
                <a:cs typeface="Arial"/>
                <a:sym typeface="Arial"/>
              </a:rPr>
              <a:t>da condução do diálogo</a:t>
            </a:r>
            <a:endParaRPr sz="2400">
              <a:solidFill>
                <a:srgbClr val="1A33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g37673fc086e_0_426"/>
          <p:cNvSpPr txBox="1"/>
          <p:nvPr/>
        </p:nvSpPr>
        <p:spPr>
          <a:xfrm>
            <a:off x="14863466" y="6418729"/>
            <a:ext cx="25626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A3351"/>
              </a:buClr>
              <a:buSzPts val="2400"/>
              <a:buFont typeface="Arial"/>
              <a:buNone/>
            </a:pPr>
            <a:r>
              <a:rPr b="1" lang="pt-BR" sz="2400">
                <a:solidFill>
                  <a:srgbClr val="1A3351"/>
                </a:solidFill>
                <a:latin typeface="Arial"/>
                <a:ea typeface="Arial"/>
                <a:cs typeface="Arial"/>
                <a:sym typeface="Arial"/>
              </a:rPr>
              <a:t>Organização do Tempo</a:t>
            </a:r>
            <a:r>
              <a:rPr lang="pt-BR" sz="2400">
                <a:solidFill>
                  <a:srgbClr val="1A335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>
              <a:solidFill>
                <a:srgbClr val="1A335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g37673fc086e_0_426"/>
          <p:cNvSpPr txBox="1"/>
          <p:nvPr/>
        </p:nvSpPr>
        <p:spPr>
          <a:xfrm>
            <a:off x="2296800" y="1931400"/>
            <a:ext cx="136944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99" u="none" strike="noStrike">
                <a:solidFill>
                  <a:srgbClr val="514AF0"/>
                </a:solidFill>
                <a:latin typeface="Arial"/>
                <a:ea typeface="Arial"/>
                <a:cs typeface="Arial"/>
                <a:sym typeface="Arial"/>
              </a:rPr>
              <a:t>A importância de definir o momento para aplicar o DSS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" name="Google Shape;358;g37673fc086e_0_464"/>
          <p:cNvGrpSpPr/>
          <p:nvPr/>
        </p:nvGrpSpPr>
        <p:grpSpPr>
          <a:xfrm rot="-2970325">
            <a:off x="12373301" y="-8999393"/>
            <a:ext cx="3735404" cy="11142310"/>
            <a:chOff x="0" y="-38100"/>
            <a:chExt cx="983810" cy="2934600"/>
          </a:xfrm>
        </p:grpSpPr>
        <p:sp>
          <p:nvSpPr>
            <p:cNvPr id="359" name="Google Shape;359;g37673fc086e_0_46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g37673fc086e_0_46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1" name="Google Shape;361;g37673fc086e_0_464"/>
          <p:cNvGrpSpPr/>
          <p:nvPr/>
        </p:nvGrpSpPr>
        <p:grpSpPr>
          <a:xfrm rot="-2970325">
            <a:off x="2220554" y="8019856"/>
            <a:ext cx="3735404" cy="11142310"/>
            <a:chOff x="0" y="-38100"/>
            <a:chExt cx="983810" cy="2934600"/>
          </a:xfrm>
        </p:grpSpPr>
        <p:sp>
          <p:nvSpPr>
            <p:cNvPr id="362" name="Google Shape;362;g37673fc086e_0_46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g37673fc086e_0_46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4" name="Google Shape;364;g37673fc086e_0_464"/>
          <p:cNvGrpSpPr/>
          <p:nvPr/>
        </p:nvGrpSpPr>
        <p:grpSpPr>
          <a:xfrm rot="-2940922">
            <a:off x="16525518" y="-6047915"/>
            <a:ext cx="3735396" cy="11142286"/>
            <a:chOff x="0" y="-38100"/>
            <a:chExt cx="983810" cy="2934600"/>
          </a:xfrm>
        </p:grpSpPr>
        <p:sp>
          <p:nvSpPr>
            <p:cNvPr id="365" name="Google Shape;365;g37673fc086e_0_46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6" name="Google Shape;366;g37673fc086e_0_46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7" name="Google Shape;367;g37673fc086e_0_464"/>
          <p:cNvGrpSpPr/>
          <p:nvPr/>
        </p:nvGrpSpPr>
        <p:grpSpPr>
          <a:xfrm rot="-2939960">
            <a:off x="-1960169" y="5235599"/>
            <a:ext cx="3735392" cy="11142275"/>
            <a:chOff x="0" y="-38100"/>
            <a:chExt cx="983810" cy="2934600"/>
          </a:xfrm>
        </p:grpSpPr>
        <p:sp>
          <p:nvSpPr>
            <p:cNvPr id="368" name="Google Shape;368;g37673fc086e_0_46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9" name="Google Shape;369;g37673fc086e_0_46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70" name="Google Shape;370;g37673fc086e_0_464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g37673fc086e_0_464"/>
          <p:cNvSpPr txBox="1"/>
          <p:nvPr/>
        </p:nvSpPr>
        <p:spPr>
          <a:xfrm>
            <a:off x="1439925" y="1464750"/>
            <a:ext cx="5632800" cy="430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99" u="none" strike="noStrike">
                <a:solidFill>
                  <a:srgbClr val="514AF0"/>
                </a:solidFill>
                <a:latin typeface="Arial"/>
                <a:ea typeface="Arial"/>
                <a:cs typeface="Arial"/>
                <a:sym typeface="Arial"/>
              </a:rPr>
              <a:t>A importância atendendo</a:t>
            </a:r>
            <a:endParaRPr sz="6999">
              <a:solidFill>
                <a:srgbClr val="514AF0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99" u="none" strike="noStrike">
                <a:solidFill>
                  <a:srgbClr val="514AF0"/>
                </a:solidFill>
                <a:latin typeface="Arial"/>
                <a:ea typeface="Arial"/>
                <a:cs typeface="Arial"/>
                <a:sym typeface="Arial"/>
              </a:rPr>
              <a:t>as demandas</a:t>
            </a:r>
            <a:endParaRPr sz="6999">
              <a:solidFill>
                <a:srgbClr val="514AF0"/>
              </a:solidFill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99" u="none" strike="noStrike">
                <a:solidFill>
                  <a:srgbClr val="514AF0"/>
                </a:solidFill>
                <a:latin typeface="Arial"/>
                <a:ea typeface="Arial"/>
                <a:cs typeface="Arial"/>
                <a:sym typeface="Arial"/>
              </a:rPr>
              <a:t>da NR 01</a:t>
            </a:r>
            <a:endParaRPr/>
          </a:p>
        </p:txBody>
      </p:sp>
      <p:sp>
        <p:nvSpPr>
          <p:cNvPr id="372" name="Google Shape;372;g37673fc086e_0_464"/>
          <p:cNvSpPr txBox="1"/>
          <p:nvPr/>
        </p:nvSpPr>
        <p:spPr>
          <a:xfrm>
            <a:off x="7575075" y="1464750"/>
            <a:ext cx="9273000" cy="735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700">
                <a:solidFill>
                  <a:srgbClr val="FF8600"/>
                </a:solidFill>
                <a:latin typeface="Arial"/>
                <a:ea typeface="Arial"/>
                <a:cs typeface="Arial"/>
                <a:sym typeface="Arial"/>
              </a:rPr>
              <a:t>1.4. Direitos e deveres</a:t>
            </a:r>
            <a:endParaRPr b="1" sz="2700">
              <a:solidFill>
                <a:srgbClr val="FF86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2300" u="sng">
                <a:solidFill>
                  <a:srgbClr val="002060"/>
                </a:solidFill>
              </a:rPr>
              <a:t>1.4.1 Cabe ao empregador:</a:t>
            </a:r>
            <a:endParaRPr b="1" i="1" sz="2300" u="sng">
              <a:solidFill>
                <a:srgbClr val="002060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a) </a:t>
            </a:r>
            <a:r>
              <a:rPr lang="pt-BR" sz="200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cumprir e fazer cumprir as disposições legais e regulamentares sobre segurança e saúde no trabalho;</a:t>
            </a:r>
            <a:endParaRPr sz="2000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rgbClr val="514AF0"/>
                </a:solidFill>
                <a:latin typeface="Arial"/>
                <a:ea typeface="Arial"/>
                <a:cs typeface="Arial"/>
                <a:sym typeface="Arial"/>
              </a:rPr>
              <a:t>b) informar aos trabalhadores</a:t>
            </a:r>
            <a:r>
              <a:rPr lang="pt-BR" sz="2300">
                <a:solidFill>
                  <a:srgbClr val="514AF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300">
              <a:solidFill>
                <a:srgbClr val="514AF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 - os riscos ocupacionais existentes nos locais de trabalho;</a:t>
            </a:r>
            <a:endParaRPr b="0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45720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pt-BR" sz="2000" u="none" cap="none" strike="noStrik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II - as medidas de prevenção adotadas pela empresa para eliminar ou reduzir tais riscos;</a:t>
            </a:r>
            <a:endParaRPr b="0" i="0" sz="2000" u="none" cap="none" strike="noStrik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1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206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pt-BR" sz="2700">
                <a:solidFill>
                  <a:srgbClr val="FF8600"/>
                </a:solidFill>
              </a:rPr>
              <a:t>1.5 Gerenciamento de Riscos Ocupacionais</a:t>
            </a:r>
            <a:endParaRPr sz="2700">
              <a:solidFill>
                <a:srgbClr val="FF8600"/>
              </a:solidFill>
            </a:endParaRPr>
          </a:p>
          <a:p>
            <a:pPr indent="0" lvl="1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i="1" lang="pt-BR" sz="2300" u="sng">
                <a:solidFill>
                  <a:srgbClr val="002060"/>
                </a:solidFill>
              </a:rPr>
              <a:t>1.5.3.3  A organização deve adotar mecanismos para:</a:t>
            </a:r>
            <a:endParaRPr b="1" i="1" sz="2300" u="sng">
              <a:solidFill>
                <a:srgbClr val="002060"/>
              </a:solidFill>
            </a:endParaRPr>
          </a:p>
          <a:p>
            <a:pPr indent="0" lvl="1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300">
                <a:solidFill>
                  <a:srgbClr val="514AF0"/>
                </a:solidFill>
              </a:rPr>
              <a:t>a) capacitação de trabalhadores</a:t>
            </a:r>
            <a:r>
              <a:rPr b="1" lang="pt-BR" sz="2000">
                <a:solidFill>
                  <a:srgbClr val="002060"/>
                </a:solidFill>
              </a:rPr>
              <a:t> </a:t>
            </a:r>
            <a:r>
              <a:rPr lang="pt-BR" sz="2000">
                <a:solidFill>
                  <a:srgbClr val="002060"/>
                </a:solidFill>
              </a:rPr>
              <a:t>no processo de gerenciamentos de riscos ocupacionais,</a:t>
            </a:r>
            <a:br>
              <a:rPr lang="pt-BR" sz="2000">
                <a:solidFill>
                  <a:srgbClr val="002060"/>
                </a:solidFill>
              </a:rPr>
            </a:br>
            <a:r>
              <a:rPr lang="pt-BR" sz="2000">
                <a:solidFill>
                  <a:srgbClr val="002060"/>
                </a:solidFill>
              </a:rPr>
              <a:t>proporcionando noções básicas sobre o gerenciamento de riscos ocupacionais;</a:t>
            </a:r>
            <a:br>
              <a:rPr lang="pt-BR" sz="2000">
                <a:solidFill>
                  <a:srgbClr val="002060"/>
                </a:solidFill>
              </a:rPr>
            </a:br>
            <a:r>
              <a:rPr b="1" lang="pt-BR" sz="2300">
                <a:solidFill>
                  <a:srgbClr val="514AF0"/>
                </a:solidFill>
              </a:rPr>
              <a:t>b) a consulta aos trabalhadores</a:t>
            </a:r>
            <a:r>
              <a:rPr b="1" lang="pt-BR" sz="2000">
                <a:solidFill>
                  <a:srgbClr val="002060"/>
                </a:solidFill>
              </a:rPr>
              <a:t> </a:t>
            </a:r>
            <a:r>
              <a:rPr lang="pt-BR" sz="2000">
                <a:solidFill>
                  <a:srgbClr val="002060"/>
                </a:solidFill>
              </a:rPr>
              <a:t>quanto à percepção de riscos ocupacionais, podendo para</a:t>
            </a:r>
            <a:br>
              <a:rPr lang="pt-BR" sz="2000">
                <a:solidFill>
                  <a:srgbClr val="002060"/>
                </a:solidFill>
              </a:rPr>
            </a:br>
            <a:r>
              <a:rPr lang="pt-BR" sz="2000">
                <a:solidFill>
                  <a:srgbClr val="002060"/>
                </a:solidFill>
              </a:rPr>
              <a:t>este fim ser adotadas as manifestações da Comissão Interna de Prevenção de Acidentes e</a:t>
            </a:r>
            <a:br>
              <a:rPr lang="pt-BR" sz="2000">
                <a:solidFill>
                  <a:srgbClr val="002060"/>
                </a:solidFill>
              </a:rPr>
            </a:br>
            <a:r>
              <a:rPr lang="pt-BR" sz="2000">
                <a:solidFill>
                  <a:srgbClr val="002060"/>
                </a:solidFill>
              </a:rPr>
              <a:t>de Assédio - CIPA, quando houver; e</a:t>
            </a:r>
            <a:br>
              <a:rPr lang="pt-BR" sz="2000">
                <a:solidFill>
                  <a:srgbClr val="002060"/>
                </a:solidFill>
              </a:rPr>
            </a:br>
            <a:r>
              <a:rPr b="1" lang="pt-BR" sz="2300">
                <a:solidFill>
                  <a:srgbClr val="514AF0"/>
                </a:solidFill>
              </a:rPr>
              <a:t>c) comunicar aos trabalhadores</a:t>
            </a:r>
            <a:r>
              <a:rPr b="1" lang="pt-BR" sz="2000">
                <a:solidFill>
                  <a:srgbClr val="002060"/>
                </a:solidFill>
              </a:rPr>
              <a:t> </a:t>
            </a:r>
            <a:r>
              <a:rPr lang="pt-BR" sz="2000">
                <a:solidFill>
                  <a:srgbClr val="002060"/>
                </a:solidFill>
              </a:rPr>
              <a:t>os riscos consolidados no inventário de riscos e as medidas</a:t>
            </a:r>
            <a:br>
              <a:rPr lang="pt-BR" sz="2000">
                <a:solidFill>
                  <a:srgbClr val="002060"/>
                </a:solidFill>
              </a:rPr>
            </a:br>
            <a:r>
              <a:rPr lang="pt-BR" sz="2000">
                <a:solidFill>
                  <a:srgbClr val="002060"/>
                </a:solidFill>
              </a:rPr>
              <a:t>de prevenção previstas no plano de ação.</a:t>
            </a:r>
            <a:endParaRPr sz="200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g37673fc086e_0_500"/>
          <p:cNvGrpSpPr/>
          <p:nvPr/>
        </p:nvGrpSpPr>
        <p:grpSpPr>
          <a:xfrm rot="-2970325">
            <a:off x="12373301" y="-8999393"/>
            <a:ext cx="3735404" cy="11142310"/>
            <a:chOff x="0" y="-38100"/>
            <a:chExt cx="983810" cy="2934600"/>
          </a:xfrm>
        </p:grpSpPr>
        <p:sp>
          <p:nvSpPr>
            <p:cNvPr id="378" name="Google Shape;378;g37673fc086e_0_500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9" name="Google Shape;379;g37673fc086e_0_500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0" name="Google Shape;380;g37673fc086e_0_500"/>
          <p:cNvGrpSpPr/>
          <p:nvPr/>
        </p:nvGrpSpPr>
        <p:grpSpPr>
          <a:xfrm rot="-2970325">
            <a:off x="2220554" y="8019856"/>
            <a:ext cx="3735404" cy="11142310"/>
            <a:chOff x="0" y="-38100"/>
            <a:chExt cx="983810" cy="2934600"/>
          </a:xfrm>
        </p:grpSpPr>
        <p:sp>
          <p:nvSpPr>
            <p:cNvPr id="381" name="Google Shape;381;g37673fc086e_0_500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2" name="Google Shape;382;g37673fc086e_0_500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3" name="Google Shape;383;g37673fc086e_0_500"/>
          <p:cNvGrpSpPr/>
          <p:nvPr/>
        </p:nvGrpSpPr>
        <p:grpSpPr>
          <a:xfrm rot="-2940922">
            <a:off x="16525518" y="-6047915"/>
            <a:ext cx="3735396" cy="11142286"/>
            <a:chOff x="0" y="-38100"/>
            <a:chExt cx="983810" cy="2934600"/>
          </a:xfrm>
        </p:grpSpPr>
        <p:sp>
          <p:nvSpPr>
            <p:cNvPr id="384" name="Google Shape;384;g37673fc086e_0_500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5" name="Google Shape;385;g37673fc086e_0_500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6" name="Google Shape;386;g37673fc086e_0_500"/>
          <p:cNvGrpSpPr/>
          <p:nvPr/>
        </p:nvGrpSpPr>
        <p:grpSpPr>
          <a:xfrm rot="-2939960">
            <a:off x="-1960169" y="5235599"/>
            <a:ext cx="3735392" cy="11142275"/>
            <a:chOff x="0" y="-38100"/>
            <a:chExt cx="983810" cy="2934600"/>
          </a:xfrm>
        </p:grpSpPr>
        <p:sp>
          <p:nvSpPr>
            <p:cNvPr id="387" name="Google Shape;387;g37673fc086e_0_500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8" name="Google Shape;388;g37673fc086e_0_500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9" name="Google Shape;389;g37673fc086e_0_500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390;g37673fc086e_0_500"/>
          <p:cNvSpPr txBox="1"/>
          <p:nvPr/>
        </p:nvSpPr>
        <p:spPr>
          <a:xfrm>
            <a:off x="5111113" y="1866250"/>
            <a:ext cx="80739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99">
                <a:solidFill>
                  <a:srgbClr val="514AF0"/>
                </a:solidFill>
              </a:rPr>
              <a:t>A força do assunto</a:t>
            </a:r>
            <a:endParaRPr sz="6700">
              <a:solidFill>
                <a:srgbClr val="514AF0"/>
              </a:solidFill>
            </a:endParaRPr>
          </a:p>
        </p:txBody>
      </p:sp>
      <p:pic>
        <p:nvPicPr>
          <p:cNvPr id="391" name="Google Shape;391;g37673fc086e_0_500"/>
          <p:cNvPicPr preferRelativeResize="0"/>
          <p:nvPr/>
        </p:nvPicPr>
        <p:blipFill rotWithShape="1">
          <a:blip r:embed="rId4">
            <a:alphaModFix/>
          </a:blip>
          <a:srcRect b="0" l="0" r="0" t="10538"/>
          <a:stretch/>
        </p:blipFill>
        <p:spPr>
          <a:xfrm>
            <a:off x="6093295" y="3001541"/>
            <a:ext cx="6109527" cy="4347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g37673fc086e_0_50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78474" y="3001541"/>
            <a:ext cx="6109527" cy="4347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g37673fc086e_0_50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" y="3001541"/>
            <a:ext cx="6109526" cy="4347008"/>
          </a:xfrm>
          <a:prstGeom prst="rect">
            <a:avLst/>
          </a:prstGeom>
          <a:noFill/>
          <a:ln>
            <a:noFill/>
          </a:ln>
        </p:spPr>
      </p:pic>
      <p:sp>
        <p:nvSpPr>
          <p:cNvPr id="394" name="Google Shape;394;g37673fc086e_0_500"/>
          <p:cNvSpPr txBox="1"/>
          <p:nvPr/>
        </p:nvSpPr>
        <p:spPr>
          <a:xfrm>
            <a:off x="6626550" y="7623603"/>
            <a:ext cx="50349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00">
                <a:solidFill>
                  <a:srgbClr val="1A3351"/>
                </a:solidFill>
                <a:latin typeface="Calibri"/>
                <a:ea typeface="Calibri"/>
                <a:cs typeface="Calibri"/>
                <a:sym typeface="Calibri"/>
              </a:rPr>
              <a:t>SAÚDE E SEGURANÇA NO TRABALHO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9" name="Google Shape;399;g37673fc086e_0_524"/>
          <p:cNvGrpSpPr/>
          <p:nvPr/>
        </p:nvGrpSpPr>
        <p:grpSpPr>
          <a:xfrm rot="-2970325">
            <a:off x="12373301" y="-8999393"/>
            <a:ext cx="3735404" cy="11142310"/>
            <a:chOff x="0" y="-38100"/>
            <a:chExt cx="983810" cy="2934600"/>
          </a:xfrm>
        </p:grpSpPr>
        <p:sp>
          <p:nvSpPr>
            <p:cNvPr id="400" name="Google Shape;400;g37673fc086e_0_52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1" name="Google Shape;401;g37673fc086e_0_52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2" name="Google Shape;402;g37673fc086e_0_524"/>
          <p:cNvGrpSpPr/>
          <p:nvPr/>
        </p:nvGrpSpPr>
        <p:grpSpPr>
          <a:xfrm rot="-2970325">
            <a:off x="2220554" y="8019856"/>
            <a:ext cx="3735404" cy="11142310"/>
            <a:chOff x="0" y="-38100"/>
            <a:chExt cx="983810" cy="2934600"/>
          </a:xfrm>
        </p:grpSpPr>
        <p:sp>
          <p:nvSpPr>
            <p:cNvPr id="403" name="Google Shape;403;g37673fc086e_0_52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4" name="Google Shape;404;g37673fc086e_0_52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5" name="Google Shape;405;g37673fc086e_0_524"/>
          <p:cNvGrpSpPr/>
          <p:nvPr/>
        </p:nvGrpSpPr>
        <p:grpSpPr>
          <a:xfrm rot="-2940922">
            <a:off x="16525518" y="-6047915"/>
            <a:ext cx="3735396" cy="11142286"/>
            <a:chOff x="0" y="-38100"/>
            <a:chExt cx="983810" cy="2934600"/>
          </a:xfrm>
        </p:grpSpPr>
        <p:sp>
          <p:nvSpPr>
            <p:cNvPr id="406" name="Google Shape;406;g37673fc086e_0_52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7" name="Google Shape;407;g37673fc086e_0_52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08" name="Google Shape;408;g37673fc086e_0_524"/>
          <p:cNvGrpSpPr/>
          <p:nvPr/>
        </p:nvGrpSpPr>
        <p:grpSpPr>
          <a:xfrm rot="-2939960">
            <a:off x="-1960169" y="5235599"/>
            <a:ext cx="3735392" cy="11142275"/>
            <a:chOff x="0" y="-38100"/>
            <a:chExt cx="983810" cy="2934600"/>
          </a:xfrm>
        </p:grpSpPr>
        <p:sp>
          <p:nvSpPr>
            <p:cNvPr id="409" name="Google Shape;409;g37673fc086e_0_52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0" name="Google Shape;410;g37673fc086e_0_52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1" name="Google Shape;411;g37673fc086e_0_524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412;g37673fc086e_0_524"/>
          <p:cNvSpPr txBox="1"/>
          <p:nvPr/>
        </p:nvSpPr>
        <p:spPr>
          <a:xfrm>
            <a:off x="5111113" y="1866250"/>
            <a:ext cx="80739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99">
                <a:solidFill>
                  <a:srgbClr val="514AF0"/>
                </a:solidFill>
              </a:rPr>
              <a:t>A força do assunto</a:t>
            </a:r>
            <a:endParaRPr sz="6700">
              <a:solidFill>
                <a:srgbClr val="514AF0"/>
              </a:solidFill>
            </a:endParaRPr>
          </a:p>
        </p:txBody>
      </p:sp>
      <p:sp>
        <p:nvSpPr>
          <p:cNvPr id="413" name="Google Shape;413;g37673fc086e_0_524"/>
          <p:cNvSpPr txBox="1"/>
          <p:nvPr/>
        </p:nvSpPr>
        <p:spPr>
          <a:xfrm>
            <a:off x="1546498" y="3245500"/>
            <a:ext cx="151950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Onde houver processos e </a:t>
            </a:r>
            <a:r>
              <a:rPr b="1"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pessoas gerenciando e operacionalizando</a:t>
            </a:r>
            <a:r>
              <a:rPr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esses</a:t>
            </a:r>
            <a:r>
              <a:rPr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processos</a:t>
            </a:r>
            <a:r>
              <a:rPr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32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existe a necessidade de </a:t>
            </a:r>
            <a:r>
              <a:rPr b="1"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atuação</a:t>
            </a:r>
            <a:r>
              <a:rPr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preventiva em </a:t>
            </a:r>
            <a:r>
              <a:rPr b="1"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segurança e saúde ocupacional</a:t>
            </a:r>
            <a:r>
              <a:rPr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. </a:t>
            </a:r>
            <a:r>
              <a:rPr lang="pt-BR" sz="32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Isso significa que a equipe de segurança do trabalho precisa estar envolvida em todas as áreas para identificar riscos, implementar medidas de controle e </a:t>
            </a:r>
            <a:r>
              <a:rPr b="1"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garantir um ambiente de trabalho seguro e saudável para todos</a:t>
            </a:r>
            <a:r>
              <a:rPr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>
              <a:solidFill>
                <a:srgbClr val="0F243E"/>
              </a:solidFill>
            </a:endParaRPr>
          </a:p>
        </p:txBody>
      </p:sp>
      <p:sp>
        <p:nvSpPr>
          <p:cNvPr id="414" name="Google Shape;414;g37673fc086e_0_524"/>
          <p:cNvSpPr txBox="1"/>
          <p:nvPr/>
        </p:nvSpPr>
        <p:spPr>
          <a:xfrm>
            <a:off x="1836000" y="6361900"/>
            <a:ext cx="146160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Nesse momento que o DSS, inicia nos </a:t>
            </a:r>
            <a:r>
              <a:rPr b="1"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contatos diários</a:t>
            </a:r>
            <a:r>
              <a:rPr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32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onde são feitas a interações, as trocas de ideias, elaborados procedimentos, definem necessidades de treinamentos. </a:t>
            </a:r>
            <a:r>
              <a:rPr b="1"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É</a:t>
            </a:r>
            <a:r>
              <a:rPr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lang="pt-BR" sz="36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assim que se inicia um DSS </a:t>
            </a:r>
            <a:r>
              <a:rPr lang="pt-BR" sz="32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pt-BR" sz="32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  e é observado a influência do Diálogo.</a:t>
            </a:r>
            <a:endParaRPr>
              <a:solidFill>
                <a:srgbClr val="0F243E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g37673fc086e_0_549" title="BG01.jpg"/>
          <p:cNvPicPr preferRelativeResize="0"/>
          <p:nvPr/>
        </p:nvPicPr>
        <p:blipFill rotWithShape="1">
          <a:blip r:embed="rId3">
            <a:alphaModFix/>
          </a:blip>
          <a:srcRect b="308" l="14188" r="15983" t="317"/>
          <a:stretch/>
        </p:blipFill>
        <p:spPr>
          <a:xfrm>
            <a:off x="-1" y="0"/>
            <a:ext cx="6155774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0" name="Google Shape;420;g37673fc086e_0_549"/>
          <p:cNvGrpSpPr/>
          <p:nvPr/>
        </p:nvGrpSpPr>
        <p:grpSpPr>
          <a:xfrm rot="1473052">
            <a:off x="-3384830" y="1181194"/>
            <a:ext cx="3735393" cy="11142277"/>
            <a:chOff x="0" y="-38100"/>
            <a:chExt cx="983810" cy="2934600"/>
          </a:xfrm>
        </p:grpSpPr>
        <p:sp>
          <p:nvSpPr>
            <p:cNvPr id="421" name="Google Shape;421;g37673fc086e_0_549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2" name="Google Shape;422;g37673fc086e_0_549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3" name="Google Shape;423;g37673fc086e_0_549"/>
          <p:cNvGrpSpPr/>
          <p:nvPr/>
        </p:nvGrpSpPr>
        <p:grpSpPr>
          <a:xfrm rot="1473052">
            <a:off x="-2330154" y="-2788403"/>
            <a:ext cx="3735393" cy="11142277"/>
            <a:chOff x="0" y="-38100"/>
            <a:chExt cx="983810" cy="2934600"/>
          </a:xfrm>
        </p:grpSpPr>
        <p:sp>
          <p:nvSpPr>
            <p:cNvPr id="424" name="Google Shape;424;g37673fc086e_0_549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5" name="Google Shape;425;g37673fc086e_0_549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26" name="Google Shape;426;g37673fc086e_0_549"/>
          <p:cNvSpPr/>
          <p:nvPr/>
        </p:nvSpPr>
        <p:spPr>
          <a:xfrm>
            <a:off x="324440" y="396178"/>
            <a:ext cx="980783" cy="1288480"/>
          </a:xfrm>
          <a:custGeom>
            <a:rect b="b" l="l" r="r" t="t"/>
            <a:pathLst>
              <a:path extrusionOk="0" h="1288480" w="980783">
                <a:moveTo>
                  <a:pt x="0" y="0"/>
                </a:moveTo>
                <a:lnTo>
                  <a:pt x="980783" y="0"/>
                </a:lnTo>
                <a:lnTo>
                  <a:pt x="980783" y="1288480"/>
                </a:lnTo>
                <a:lnTo>
                  <a:pt x="0" y="1288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427;g37673fc086e_0_549"/>
          <p:cNvSpPr txBox="1"/>
          <p:nvPr/>
        </p:nvSpPr>
        <p:spPr>
          <a:xfrm>
            <a:off x="6869688" y="2121700"/>
            <a:ext cx="8073900" cy="179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99">
                <a:solidFill>
                  <a:srgbClr val="514AF0"/>
                </a:solidFill>
              </a:rPr>
              <a:t>E o foco do DSS é bem definido:</a:t>
            </a:r>
            <a:endParaRPr sz="6700">
              <a:solidFill>
                <a:srgbClr val="514AF0"/>
              </a:solidFill>
            </a:endParaRPr>
          </a:p>
        </p:txBody>
      </p:sp>
      <p:sp>
        <p:nvSpPr>
          <p:cNvPr id="428" name="Google Shape;428;g37673fc086e_0_549"/>
          <p:cNvSpPr txBox="1"/>
          <p:nvPr/>
        </p:nvSpPr>
        <p:spPr>
          <a:xfrm>
            <a:off x="6832346" y="4083004"/>
            <a:ext cx="106344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3000"/>
              <a:buFont typeface="Open Sans"/>
              <a:buNone/>
            </a:pPr>
            <a:r>
              <a:rPr b="1" lang="pt-BR" sz="28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A segurança e a saúde de todos envolvidos em um empreendimento.</a:t>
            </a:r>
            <a:endParaRPr b="1" sz="28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3000"/>
              <a:buFont typeface="Open Sans"/>
              <a:buNone/>
            </a:pPr>
            <a:r>
              <a:rPr b="1" lang="pt-BR" sz="28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Esse é o objetivo central dessa ferramenta.</a:t>
            </a:r>
            <a:endParaRPr b="1" sz="28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429" name="Google Shape;429;g37673fc086e_0_549"/>
          <p:cNvSpPr/>
          <p:nvPr/>
        </p:nvSpPr>
        <p:spPr>
          <a:xfrm>
            <a:off x="6832347" y="5802800"/>
            <a:ext cx="10634400" cy="2362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2800"/>
              <a:buFont typeface="Open Sans"/>
              <a:buNone/>
            </a:pPr>
            <a:r>
              <a:rPr lang="pt-BR" sz="24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Por tratar de Saúde e Segurança esta ferramenta está presente em todos setores, áreas da organização e quando aplicamos o DSS de forma adequada, conseguimos compartilhar e receber informações possibilitando ajustar nossos procedimentos, processos em busca da melhoria contínua e atualizar nosso plano de ação, implementar novas medidas e identificar oportunidades ao longo do processo.</a:t>
            </a:r>
            <a:endParaRPr sz="2400">
              <a:solidFill>
                <a:srgbClr val="0F24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g37673fc086e_0_572"/>
          <p:cNvGrpSpPr/>
          <p:nvPr/>
        </p:nvGrpSpPr>
        <p:grpSpPr>
          <a:xfrm rot="-2970325">
            <a:off x="10908901" y="-8999393"/>
            <a:ext cx="3735404" cy="11142310"/>
            <a:chOff x="0" y="-38100"/>
            <a:chExt cx="983810" cy="2934600"/>
          </a:xfrm>
        </p:grpSpPr>
        <p:sp>
          <p:nvSpPr>
            <p:cNvPr id="435" name="Google Shape;435;g37673fc086e_0_572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6" name="Google Shape;436;g37673fc086e_0_572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g37673fc086e_0_572"/>
          <p:cNvGrpSpPr/>
          <p:nvPr/>
        </p:nvGrpSpPr>
        <p:grpSpPr>
          <a:xfrm rot="-2970325">
            <a:off x="756154" y="8019856"/>
            <a:ext cx="3735404" cy="11142310"/>
            <a:chOff x="0" y="-38100"/>
            <a:chExt cx="983810" cy="2934600"/>
          </a:xfrm>
        </p:grpSpPr>
        <p:sp>
          <p:nvSpPr>
            <p:cNvPr id="438" name="Google Shape;438;g37673fc086e_0_572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9" name="Google Shape;439;g37673fc086e_0_572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0" name="Google Shape;440;g37673fc086e_0_572"/>
          <p:cNvGrpSpPr/>
          <p:nvPr/>
        </p:nvGrpSpPr>
        <p:grpSpPr>
          <a:xfrm rot="-2940922">
            <a:off x="16525518" y="-6124115"/>
            <a:ext cx="3735396" cy="11142286"/>
            <a:chOff x="0" y="-38100"/>
            <a:chExt cx="983810" cy="2934600"/>
          </a:xfrm>
        </p:grpSpPr>
        <p:sp>
          <p:nvSpPr>
            <p:cNvPr id="441" name="Google Shape;441;g37673fc086e_0_572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2" name="Google Shape;442;g37673fc086e_0_572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3" name="Google Shape;443;g37673fc086e_0_572"/>
          <p:cNvGrpSpPr/>
          <p:nvPr/>
        </p:nvGrpSpPr>
        <p:grpSpPr>
          <a:xfrm rot="-2939960">
            <a:off x="-3424569" y="5196752"/>
            <a:ext cx="3735392" cy="11142275"/>
            <a:chOff x="0" y="-38100"/>
            <a:chExt cx="983810" cy="2934600"/>
          </a:xfrm>
        </p:grpSpPr>
        <p:sp>
          <p:nvSpPr>
            <p:cNvPr id="444" name="Google Shape;444;g37673fc086e_0_572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5" name="Google Shape;445;g37673fc086e_0_572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6" name="Google Shape;446;g37673fc086e_0_572"/>
          <p:cNvSpPr txBox="1"/>
          <p:nvPr/>
        </p:nvSpPr>
        <p:spPr>
          <a:xfrm>
            <a:off x="5404560" y="8479945"/>
            <a:ext cx="45501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447;g37673fc086e_0_572"/>
          <p:cNvSpPr txBox="1"/>
          <p:nvPr/>
        </p:nvSpPr>
        <p:spPr>
          <a:xfrm>
            <a:off x="5639753" y="8710635"/>
            <a:ext cx="40797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59">
                <a:solidFill>
                  <a:srgbClr val="FFFFFF"/>
                </a:solidFill>
                <a:latin typeface="B612"/>
                <a:ea typeface="B612"/>
                <a:cs typeface="B612"/>
                <a:sym typeface="B612"/>
              </a:rPr>
              <a:t>www.reallygreatsit.com</a:t>
            </a:r>
            <a:endParaRPr/>
          </a:p>
        </p:txBody>
      </p:sp>
      <p:sp>
        <p:nvSpPr>
          <p:cNvPr id="448" name="Google Shape;448;g37673fc086e_0_572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449;g37673fc086e_0_572"/>
          <p:cNvSpPr txBox="1"/>
          <p:nvPr/>
        </p:nvSpPr>
        <p:spPr>
          <a:xfrm>
            <a:off x="1966675" y="3974350"/>
            <a:ext cx="13153800" cy="427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3200"/>
              <a:buChar char="•"/>
            </a:pPr>
            <a:r>
              <a:rPr lang="pt-BR" sz="32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No Almoxarifado;</a:t>
            </a: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3200"/>
              <a:buChar char="•"/>
            </a:pPr>
            <a:r>
              <a:rPr lang="pt-BR" sz="32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Nos pátios de ferros, carpintaria;</a:t>
            </a: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3200"/>
              <a:buChar char="•"/>
            </a:pPr>
            <a:r>
              <a:rPr lang="pt-BR" sz="32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Na logística, movimentação de cargas, equipamentos, pessoas;</a:t>
            </a: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3200"/>
              <a:buChar char="•"/>
            </a:pPr>
            <a:r>
              <a:rPr lang="pt-BR" sz="32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No processo construtivo;</a:t>
            </a: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3200"/>
              <a:buChar char="•"/>
            </a:pPr>
            <a:r>
              <a:rPr lang="pt-BR" sz="32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Administração / RH;</a:t>
            </a:r>
            <a:endParaRPr sz="3200">
              <a:solidFill>
                <a:srgbClr val="0F243E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57200" lvl="0" marL="45720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3200"/>
              <a:buChar char="•"/>
            </a:pPr>
            <a:r>
              <a:rPr lang="pt-BR" sz="3200">
                <a:solidFill>
                  <a:srgbClr val="0F243E"/>
                </a:solidFill>
                <a:latin typeface="Open Sans"/>
                <a:ea typeface="Open Sans"/>
                <a:cs typeface="Open Sans"/>
                <a:sym typeface="Open Sans"/>
              </a:rPr>
              <a:t>Jurídico.</a:t>
            </a:r>
            <a:endParaRPr sz="2600">
              <a:solidFill>
                <a:srgbClr val="0F243E"/>
              </a:solidFill>
            </a:endParaRPr>
          </a:p>
        </p:txBody>
      </p:sp>
      <p:sp>
        <p:nvSpPr>
          <p:cNvPr id="450" name="Google Shape;450;g37673fc086e_0_572"/>
          <p:cNvSpPr txBox="1"/>
          <p:nvPr/>
        </p:nvSpPr>
        <p:spPr>
          <a:xfrm>
            <a:off x="2116075" y="1530075"/>
            <a:ext cx="12324600" cy="21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99">
                <a:solidFill>
                  <a:srgbClr val="514AF0"/>
                </a:solidFill>
              </a:rPr>
              <a:t>Construindo Pontes e   Abrindo Portas - Assunto VIDA </a:t>
            </a:r>
            <a:endParaRPr sz="6999">
              <a:solidFill>
                <a:srgbClr val="514AF0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Google Shape;455;g37673fc086e_0_595" title="BG0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699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56" name="Google Shape;456;g37673fc086e_0_595"/>
          <p:cNvGrpSpPr/>
          <p:nvPr/>
        </p:nvGrpSpPr>
        <p:grpSpPr>
          <a:xfrm rot="1473052">
            <a:off x="-3384830" y="1181194"/>
            <a:ext cx="3735393" cy="11142277"/>
            <a:chOff x="0" y="-38100"/>
            <a:chExt cx="983810" cy="2934600"/>
          </a:xfrm>
        </p:grpSpPr>
        <p:sp>
          <p:nvSpPr>
            <p:cNvPr id="457" name="Google Shape;457;g37673fc086e_0_595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8" name="Google Shape;458;g37673fc086e_0_595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9" name="Google Shape;459;g37673fc086e_0_595"/>
          <p:cNvGrpSpPr/>
          <p:nvPr/>
        </p:nvGrpSpPr>
        <p:grpSpPr>
          <a:xfrm rot="1473052">
            <a:off x="14510555" y="6585072"/>
            <a:ext cx="3735393" cy="11142277"/>
            <a:chOff x="0" y="-38100"/>
            <a:chExt cx="983810" cy="2934600"/>
          </a:xfrm>
        </p:grpSpPr>
        <p:sp>
          <p:nvSpPr>
            <p:cNvPr id="460" name="Google Shape;460;g37673fc086e_0_595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1" name="Google Shape;461;g37673fc086e_0_595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2" name="Google Shape;462;g37673fc086e_0_595"/>
          <p:cNvGrpSpPr/>
          <p:nvPr/>
        </p:nvGrpSpPr>
        <p:grpSpPr>
          <a:xfrm rot="1473052">
            <a:off x="16797829" y="3297043"/>
            <a:ext cx="3735393" cy="11142277"/>
            <a:chOff x="0" y="-38100"/>
            <a:chExt cx="983810" cy="2934600"/>
          </a:xfrm>
        </p:grpSpPr>
        <p:sp>
          <p:nvSpPr>
            <p:cNvPr id="463" name="Google Shape;463;g37673fc086e_0_595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4" name="Google Shape;464;g37673fc086e_0_595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5" name="Google Shape;465;g37673fc086e_0_595"/>
          <p:cNvGrpSpPr/>
          <p:nvPr/>
        </p:nvGrpSpPr>
        <p:grpSpPr>
          <a:xfrm rot="1473052">
            <a:off x="-2330154" y="-2788403"/>
            <a:ext cx="3735393" cy="11142277"/>
            <a:chOff x="0" y="-38100"/>
            <a:chExt cx="983810" cy="2934600"/>
          </a:xfrm>
        </p:grpSpPr>
        <p:sp>
          <p:nvSpPr>
            <p:cNvPr id="466" name="Google Shape;466;g37673fc086e_0_595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7" name="Google Shape;467;g37673fc086e_0_595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8" name="Google Shape;468;g37673fc086e_0_595"/>
          <p:cNvSpPr/>
          <p:nvPr/>
        </p:nvSpPr>
        <p:spPr>
          <a:xfrm>
            <a:off x="324440" y="396178"/>
            <a:ext cx="980783" cy="1288480"/>
          </a:xfrm>
          <a:custGeom>
            <a:rect b="b" l="l" r="r" t="t"/>
            <a:pathLst>
              <a:path extrusionOk="0" h="1288480" w="980783">
                <a:moveTo>
                  <a:pt x="0" y="0"/>
                </a:moveTo>
                <a:lnTo>
                  <a:pt x="980783" y="0"/>
                </a:lnTo>
                <a:lnTo>
                  <a:pt x="980783" y="1288480"/>
                </a:lnTo>
                <a:lnTo>
                  <a:pt x="0" y="1288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469;g37673fc086e_0_595"/>
          <p:cNvSpPr txBox="1"/>
          <p:nvPr/>
        </p:nvSpPr>
        <p:spPr>
          <a:xfrm>
            <a:off x="7169409" y="4307074"/>
            <a:ext cx="39492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Calibri"/>
              <a:buNone/>
            </a:pPr>
            <a:r>
              <a:rPr lang="pt-BR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ESTÁ AÍ O…</a:t>
            </a:r>
            <a:endParaRPr sz="33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470;g37673fc086e_0_595"/>
          <p:cNvSpPr txBox="1"/>
          <p:nvPr/>
        </p:nvSpPr>
        <p:spPr>
          <a:xfrm>
            <a:off x="5130289" y="4857928"/>
            <a:ext cx="8027400" cy="118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Calibri"/>
              <a:buNone/>
            </a:pPr>
            <a:r>
              <a:rPr b="1" lang="pt-BR" sz="6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PODER DO DIÁLOGO</a:t>
            </a:r>
            <a:endParaRPr b="1" sz="6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Google Shape;475;p17" title="BG03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6995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17"/>
          <p:cNvSpPr txBox="1"/>
          <p:nvPr/>
        </p:nvSpPr>
        <p:spPr>
          <a:xfrm>
            <a:off x="2234100" y="8795860"/>
            <a:ext cx="138198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>
                <a:solidFill>
                  <a:schemeClr val="lt1"/>
                </a:solidFill>
              </a:rPr>
              <a:t>thompson.iglesias@gmail.com</a:t>
            </a:r>
            <a:endParaRPr sz="2900">
              <a:solidFill>
                <a:schemeClr val="lt1"/>
              </a:solidFill>
            </a:endParaRPr>
          </a:p>
        </p:txBody>
      </p:sp>
      <p:grpSp>
        <p:nvGrpSpPr>
          <p:cNvPr id="477" name="Google Shape;477;p17"/>
          <p:cNvGrpSpPr/>
          <p:nvPr/>
        </p:nvGrpSpPr>
        <p:grpSpPr>
          <a:xfrm rot="-2970325">
            <a:off x="10908901" y="-8999393"/>
            <a:ext cx="3735404" cy="11142310"/>
            <a:chOff x="0" y="-38100"/>
            <a:chExt cx="983810" cy="2934600"/>
          </a:xfrm>
        </p:grpSpPr>
        <p:sp>
          <p:nvSpPr>
            <p:cNvPr id="478" name="Google Shape;478;p17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79" name="Google Shape;479;p17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0" name="Google Shape;480;p17"/>
          <p:cNvGrpSpPr/>
          <p:nvPr/>
        </p:nvGrpSpPr>
        <p:grpSpPr>
          <a:xfrm rot="-2970325">
            <a:off x="756154" y="8019856"/>
            <a:ext cx="3735404" cy="11142310"/>
            <a:chOff x="0" y="-38100"/>
            <a:chExt cx="983810" cy="2934600"/>
          </a:xfrm>
        </p:grpSpPr>
        <p:sp>
          <p:nvSpPr>
            <p:cNvPr id="481" name="Google Shape;481;p17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2" name="Google Shape;482;p17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3" name="Google Shape;483;p17"/>
          <p:cNvGrpSpPr/>
          <p:nvPr/>
        </p:nvGrpSpPr>
        <p:grpSpPr>
          <a:xfrm rot="-2940922">
            <a:off x="16525518" y="-6124115"/>
            <a:ext cx="3735396" cy="11142286"/>
            <a:chOff x="0" y="-38100"/>
            <a:chExt cx="983810" cy="2934600"/>
          </a:xfrm>
        </p:grpSpPr>
        <p:sp>
          <p:nvSpPr>
            <p:cNvPr id="484" name="Google Shape;484;p17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5" name="Google Shape;485;p17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86" name="Google Shape;486;p17"/>
          <p:cNvGrpSpPr/>
          <p:nvPr/>
        </p:nvGrpSpPr>
        <p:grpSpPr>
          <a:xfrm rot="-2939960">
            <a:off x="-3424569" y="5196752"/>
            <a:ext cx="3735392" cy="11142275"/>
            <a:chOff x="0" y="-38100"/>
            <a:chExt cx="983810" cy="2934600"/>
          </a:xfrm>
        </p:grpSpPr>
        <p:sp>
          <p:nvSpPr>
            <p:cNvPr id="487" name="Google Shape;487;p17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8" name="Google Shape;488;p17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9" name="Google Shape;489;p17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0" name="Google Shape;490;p17" title="Marca_Thompson SST Consultoria branco-06.png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59701" y="3859751"/>
            <a:ext cx="4168599" cy="24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18"/>
          <p:cNvSpPr/>
          <p:nvPr/>
        </p:nvSpPr>
        <p:spPr>
          <a:xfrm>
            <a:off x="-156584" y="29434"/>
            <a:ext cx="18444584" cy="10277066"/>
          </a:xfrm>
          <a:prstGeom prst="rect">
            <a:avLst/>
          </a:prstGeom>
          <a:solidFill>
            <a:srgbClr val="EDEDE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97" name="Google Shape;497;p18"/>
          <p:cNvGraphicFramePr/>
          <p:nvPr/>
        </p:nvGraphicFramePr>
        <p:xfrm>
          <a:off x="-4184" y="1"/>
          <a:ext cx="9359341" cy="8525648"/>
        </p:xfrm>
        <a:graphic>
          <a:graphicData uri="http://schemas.openxmlformats.org/presentationml/2006/ole">
            <mc:AlternateContent>
              <mc:Choice Requires="v">
                <p:oleObj r:id="rId4" imgH="8525648" imgW="9359341" progId="CorelDraw.Graphic.23" spid="_x0000_s1">
                  <p:embed/>
                </p:oleObj>
              </mc:Choice>
              <mc:Fallback>
                <p:oleObj r:id="rId5" imgH="8525648" imgW="9359341" progId="CorelDraw.Graphic.23">
                  <p:embed/>
                  <p:pic>
                    <p:nvPicPr>
                      <p:cNvPr id="497" name="Google Shape;497;p18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-4184" y="1"/>
                        <a:ext cx="9359341" cy="85256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498" name="Google Shape;498;p18"/>
          <p:cNvSpPr/>
          <p:nvPr/>
        </p:nvSpPr>
        <p:spPr>
          <a:xfrm rot="-3957022">
            <a:off x="15055227" y="2971592"/>
            <a:ext cx="5579494" cy="590496"/>
          </a:xfrm>
          <a:custGeom>
            <a:rect b="b" l="l" r="r" t="t"/>
            <a:pathLst>
              <a:path extrusionOk="0" h="590496" w="5579494">
                <a:moveTo>
                  <a:pt x="0" y="0"/>
                </a:moveTo>
                <a:lnTo>
                  <a:pt x="5579494" y="0"/>
                </a:lnTo>
                <a:lnTo>
                  <a:pt x="5579494" y="590496"/>
                </a:lnTo>
                <a:lnTo>
                  <a:pt x="0" y="5904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499;p18"/>
          <p:cNvSpPr txBox="1"/>
          <p:nvPr/>
        </p:nvSpPr>
        <p:spPr>
          <a:xfrm>
            <a:off x="15456656" y="8117947"/>
            <a:ext cx="2161902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99">
                <a:solidFill>
                  <a:srgbClr val="FFFFFF"/>
                </a:solidFill>
                <a:latin typeface="Antic"/>
                <a:ea typeface="Antic"/>
                <a:cs typeface="Antic"/>
                <a:sym typeface="Antic"/>
              </a:rPr>
              <a:t>AROWWAI INDUSTRIES</a:t>
            </a:r>
            <a:endParaRPr/>
          </a:p>
        </p:txBody>
      </p:sp>
      <p:sp>
        <p:nvSpPr>
          <p:cNvPr id="500" name="Google Shape;500;p18"/>
          <p:cNvSpPr/>
          <p:nvPr/>
        </p:nvSpPr>
        <p:spPr>
          <a:xfrm rot="-3957022">
            <a:off x="15055227" y="2971592"/>
            <a:ext cx="5579494" cy="590496"/>
          </a:xfrm>
          <a:custGeom>
            <a:rect b="b" l="l" r="r" t="t"/>
            <a:pathLst>
              <a:path extrusionOk="0" h="590496" w="5579494">
                <a:moveTo>
                  <a:pt x="0" y="0"/>
                </a:moveTo>
                <a:lnTo>
                  <a:pt x="5579494" y="0"/>
                </a:lnTo>
                <a:lnTo>
                  <a:pt x="5579494" y="590496"/>
                </a:lnTo>
                <a:lnTo>
                  <a:pt x="0" y="59049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501;p18"/>
          <p:cNvSpPr txBox="1"/>
          <p:nvPr/>
        </p:nvSpPr>
        <p:spPr>
          <a:xfrm>
            <a:off x="15456656" y="8117947"/>
            <a:ext cx="2161902" cy="7429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499">
                <a:solidFill>
                  <a:srgbClr val="FFFFFF"/>
                </a:solidFill>
                <a:latin typeface="Antic"/>
                <a:ea typeface="Antic"/>
                <a:cs typeface="Antic"/>
                <a:sym typeface="Antic"/>
              </a:rPr>
              <a:t>AROWWAI INDUSTRIES</a:t>
            </a:r>
            <a:endParaRPr/>
          </a:p>
        </p:txBody>
      </p:sp>
      <p:grpSp>
        <p:nvGrpSpPr>
          <p:cNvPr id="502" name="Google Shape;502;p18"/>
          <p:cNvGrpSpPr/>
          <p:nvPr/>
        </p:nvGrpSpPr>
        <p:grpSpPr>
          <a:xfrm>
            <a:off x="-1838653" y="8052742"/>
            <a:ext cx="11300622" cy="2350106"/>
            <a:chOff x="0" y="-38100"/>
            <a:chExt cx="2605403" cy="618958"/>
          </a:xfrm>
        </p:grpSpPr>
        <p:sp>
          <p:nvSpPr>
            <p:cNvPr id="503" name="Google Shape;503;p18"/>
            <p:cNvSpPr/>
            <p:nvPr/>
          </p:nvSpPr>
          <p:spPr>
            <a:xfrm>
              <a:off x="0" y="0"/>
              <a:ext cx="2605403" cy="580858"/>
            </a:xfrm>
            <a:custGeom>
              <a:rect b="b" l="l" r="r" t="t"/>
              <a:pathLst>
                <a:path extrusionOk="0" h="580858" w="2605403">
                  <a:moveTo>
                    <a:pt x="0" y="0"/>
                  </a:moveTo>
                  <a:lnTo>
                    <a:pt x="2605403" y="0"/>
                  </a:lnTo>
                  <a:lnTo>
                    <a:pt x="2605403" y="580858"/>
                  </a:lnTo>
                  <a:lnTo>
                    <a:pt x="0" y="580858"/>
                  </a:ln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4" name="Google Shape;504;p18"/>
            <p:cNvSpPr txBox="1"/>
            <p:nvPr/>
          </p:nvSpPr>
          <p:spPr>
            <a:xfrm>
              <a:off x="0" y="-38100"/>
              <a:ext cx="2605403" cy="61895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5" name="Google Shape;505;p18"/>
          <p:cNvSpPr txBox="1"/>
          <p:nvPr/>
        </p:nvSpPr>
        <p:spPr>
          <a:xfrm>
            <a:off x="751146" y="8753900"/>
            <a:ext cx="6500700" cy="1228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1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7983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OBRIGADO!</a:t>
            </a:r>
            <a:endParaRPr/>
          </a:p>
        </p:txBody>
      </p:sp>
      <p:grpSp>
        <p:nvGrpSpPr>
          <p:cNvPr id="506" name="Google Shape;506;p18"/>
          <p:cNvGrpSpPr/>
          <p:nvPr/>
        </p:nvGrpSpPr>
        <p:grpSpPr>
          <a:xfrm rot="1473096">
            <a:off x="-3619909" y="1394581"/>
            <a:ext cx="3433240" cy="10240710"/>
            <a:chOff x="0" y="-38100"/>
            <a:chExt cx="983810" cy="2934521"/>
          </a:xfrm>
        </p:grpSpPr>
        <p:sp>
          <p:nvSpPr>
            <p:cNvPr id="507" name="Google Shape;507;p18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25499" y="0"/>
                  </a:moveTo>
                  <a:lnTo>
                    <a:pt x="758311" y="0"/>
                  </a:lnTo>
                  <a:cubicBezTo>
                    <a:pt x="818117" y="0"/>
                    <a:pt x="875474" y="23758"/>
                    <a:pt x="917763" y="66047"/>
                  </a:cubicBezTo>
                  <a:cubicBezTo>
                    <a:pt x="960052" y="108336"/>
                    <a:pt x="983810" y="165693"/>
                    <a:pt x="983810" y="225499"/>
                  </a:cubicBezTo>
                  <a:lnTo>
                    <a:pt x="983810" y="2670922"/>
                  </a:lnTo>
                  <a:cubicBezTo>
                    <a:pt x="983810" y="2730728"/>
                    <a:pt x="960052" y="2788084"/>
                    <a:pt x="917763" y="2830374"/>
                  </a:cubicBezTo>
                  <a:cubicBezTo>
                    <a:pt x="875474" y="2872663"/>
                    <a:pt x="818117" y="2896421"/>
                    <a:pt x="758311" y="2896421"/>
                  </a:cubicBezTo>
                  <a:lnTo>
                    <a:pt x="225499" y="2896421"/>
                  </a:lnTo>
                  <a:cubicBezTo>
                    <a:pt x="165693" y="2896421"/>
                    <a:pt x="108336" y="2872663"/>
                    <a:pt x="66047" y="2830374"/>
                  </a:cubicBezTo>
                  <a:cubicBezTo>
                    <a:pt x="23758" y="2788084"/>
                    <a:pt x="0" y="2730728"/>
                    <a:pt x="0" y="2670922"/>
                  </a:cubicBezTo>
                  <a:lnTo>
                    <a:pt x="0" y="225499"/>
                  </a:lnTo>
                  <a:cubicBezTo>
                    <a:pt x="0" y="165693"/>
                    <a:pt x="23758" y="108336"/>
                    <a:pt x="66047" y="66047"/>
                  </a:cubicBezTo>
                  <a:cubicBezTo>
                    <a:pt x="108336" y="23758"/>
                    <a:pt x="165693" y="0"/>
                    <a:pt x="225499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8" name="Google Shape;508;p18"/>
            <p:cNvSpPr txBox="1"/>
            <p:nvPr/>
          </p:nvSpPr>
          <p:spPr>
            <a:xfrm>
              <a:off x="0" y="-38100"/>
              <a:ext cx="983810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09" name="Google Shape;509;p18"/>
          <p:cNvGrpSpPr/>
          <p:nvPr/>
        </p:nvGrpSpPr>
        <p:grpSpPr>
          <a:xfrm rot="1473096">
            <a:off x="-2158118" y="-2906640"/>
            <a:ext cx="3416574" cy="10191001"/>
            <a:chOff x="0" y="-38100"/>
            <a:chExt cx="983810" cy="2934521"/>
          </a:xfrm>
        </p:grpSpPr>
        <p:sp>
          <p:nvSpPr>
            <p:cNvPr id="510" name="Google Shape;510;p18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1" name="Google Shape;511;p18"/>
            <p:cNvSpPr txBox="1"/>
            <p:nvPr/>
          </p:nvSpPr>
          <p:spPr>
            <a:xfrm>
              <a:off x="0" y="-38100"/>
              <a:ext cx="983810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2" name="Google Shape;512;p18"/>
          <p:cNvGrpSpPr/>
          <p:nvPr/>
        </p:nvGrpSpPr>
        <p:grpSpPr>
          <a:xfrm rot="1473096">
            <a:off x="-3653062" y="-4215907"/>
            <a:ext cx="4166597" cy="10240710"/>
            <a:chOff x="0" y="-38100"/>
            <a:chExt cx="1193957" cy="2934521"/>
          </a:xfrm>
        </p:grpSpPr>
        <p:sp>
          <p:nvSpPr>
            <p:cNvPr id="513" name="Google Shape;513;p18"/>
            <p:cNvSpPr/>
            <p:nvPr/>
          </p:nvSpPr>
          <p:spPr>
            <a:xfrm>
              <a:off x="0" y="0"/>
              <a:ext cx="1193957" cy="2896421"/>
            </a:xfrm>
            <a:custGeom>
              <a:rect b="b" l="l" r="r" t="t"/>
              <a:pathLst>
                <a:path extrusionOk="0" h="2896421" w="1193957">
                  <a:moveTo>
                    <a:pt x="185809" y="0"/>
                  </a:moveTo>
                  <a:lnTo>
                    <a:pt x="1008148" y="0"/>
                  </a:lnTo>
                  <a:cubicBezTo>
                    <a:pt x="1057427" y="0"/>
                    <a:pt x="1104689" y="19576"/>
                    <a:pt x="1139535" y="54422"/>
                  </a:cubicBezTo>
                  <a:cubicBezTo>
                    <a:pt x="1174381" y="89268"/>
                    <a:pt x="1193957" y="136530"/>
                    <a:pt x="1193957" y="185809"/>
                  </a:cubicBezTo>
                  <a:lnTo>
                    <a:pt x="1193957" y="2710612"/>
                  </a:lnTo>
                  <a:cubicBezTo>
                    <a:pt x="1193957" y="2759891"/>
                    <a:pt x="1174381" y="2807153"/>
                    <a:pt x="1139535" y="2841999"/>
                  </a:cubicBezTo>
                  <a:cubicBezTo>
                    <a:pt x="1104689" y="2876845"/>
                    <a:pt x="1057427" y="2896421"/>
                    <a:pt x="1008148" y="2896421"/>
                  </a:cubicBezTo>
                  <a:lnTo>
                    <a:pt x="185809" y="2896421"/>
                  </a:lnTo>
                  <a:cubicBezTo>
                    <a:pt x="136530" y="2896421"/>
                    <a:pt x="89268" y="2876845"/>
                    <a:pt x="54422" y="2841999"/>
                  </a:cubicBezTo>
                  <a:cubicBezTo>
                    <a:pt x="19576" y="2807153"/>
                    <a:pt x="0" y="2759891"/>
                    <a:pt x="0" y="2710612"/>
                  </a:cubicBezTo>
                  <a:lnTo>
                    <a:pt x="0" y="185809"/>
                  </a:lnTo>
                  <a:cubicBezTo>
                    <a:pt x="0" y="136530"/>
                    <a:pt x="19576" y="89268"/>
                    <a:pt x="54422" y="54422"/>
                  </a:cubicBezTo>
                  <a:cubicBezTo>
                    <a:pt x="89268" y="19576"/>
                    <a:pt x="136530" y="0"/>
                    <a:pt x="185809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4" name="Google Shape;514;p18"/>
            <p:cNvSpPr txBox="1"/>
            <p:nvPr/>
          </p:nvSpPr>
          <p:spPr>
            <a:xfrm>
              <a:off x="0" y="-38100"/>
              <a:ext cx="1193957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5" name="Google Shape;515;p18"/>
          <p:cNvGrpSpPr/>
          <p:nvPr/>
        </p:nvGrpSpPr>
        <p:grpSpPr>
          <a:xfrm rot="1473096">
            <a:off x="17367623" y="-1333620"/>
            <a:ext cx="3261541" cy="9728565"/>
            <a:chOff x="0" y="-38100"/>
            <a:chExt cx="983810" cy="2934521"/>
          </a:xfrm>
        </p:grpSpPr>
        <p:sp>
          <p:nvSpPr>
            <p:cNvPr id="516" name="Google Shape;516;p18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37370" y="0"/>
                  </a:moveTo>
                  <a:lnTo>
                    <a:pt x="746440" y="0"/>
                  </a:lnTo>
                  <a:cubicBezTo>
                    <a:pt x="809394" y="0"/>
                    <a:pt x="869770" y="25009"/>
                    <a:pt x="914286" y="69524"/>
                  </a:cubicBezTo>
                  <a:cubicBezTo>
                    <a:pt x="958801" y="114040"/>
                    <a:pt x="983810" y="174416"/>
                    <a:pt x="983810" y="237370"/>
                  </a:cubicBezTo>
                  <a:lnTo>
                    <a:pt x="983810" y="2659051"/>
                  </a:lnTo>
                  <a:cubicBezTo>
                    <a:pt x="983810" y="2722005"/>
                    <a:pt x="958801" y="2782381"/>
                    <a:pt x="914286" y="2826897"/>
                  </a:cubicBezTo>
                  <a:cubicBezTo>
                    <a:pt x="869770" y="2871412"/>
                    <a:pt x="809394" y="2896421"/>
                    <a:pt x="746440" y="2896421"/>
                  </a:cubicBezTo>
                  <a:lnTo>
                    <a:pt x="237370" y="2896421"/>
                  </a:lnTo>
                  <a:cubicBezTo>
                    <a:pt x="174416" y="2896421"/>
                    <a:pt x="114040" y="2871412"/>
                    <a:pt x="69524" y="2826897"/>
                  </a:cubicBezTo>
                  <a:cubicBezTo>
                    <a:pt x="25009" y="2782381"/>
                    <a:pt x="0" y="2722005"/>
                    <a:pt x="0" y="2659051"/>
                  </a:cubicBezTo>
                  <a:lnTo>
                    <a:pt x="0" y="237370"/>
                  </a:lnTo>
                  <a:cubicBezTo>
                    <a:pt x="0" y="174416"/>
                    <a:pt x="25009" y="114040"/>
                    <a:pt x="69524" y="69524"/>
                  </a:cubicBezTo>
                  <a:cubicBezTo>
                    <a:pt x="114040" y="25009"/>
                    <a:pt x="174416" y="0"/>
                    <a:pt x="237370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7" name="Google Shape;517;p18"/>
            <p:cNvSpPr txBox="1"/>
            <p:nvPr/>
          </p:nvSpPr>
          <p:spPr>
            <a:xfrm>
              <a:off x="0" y="-38100"/>
              <a:ext cx="983810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8" name="Google Shape;518;p18"/>
          <p:cNvGrpSpPr/>
          <p:nvPr/>
        </p:nvGrpSpPr>
        <p:grpSpPr>
          <a:xfrm rot="1473096">
            <a:off x="15782546" y="2189958"/>
            <a:ext cx="4963871" cy="12274584"/>
            <a:chOff x="0" y="-38100"/>
            <a:chExt cx="1497300" cy="3702501"/>
          </a:xfrm>
        </p:grpSpPr>
        <p:sp>
          <p:nvSpPr>
            <p:cNvPr id="519" name="Google Shape;519;p18"/>
            <p:cNvSpPr/>
            <p:nvPr/>
          </p:nvSpPr>
          <p:spPr>
            <a:xfrm>
              <a:off x="0" y="0"/>
              <a:ext cx="1497300" cy="3664401"/>
            </a:xfrm>
            <a:custGeom>
              <a:rect b="b" l="l" r="r" t="t"/>
              <a:pathLst>
                <a:path extrusionOk="0" h="3664401" w="1497300">
                  <a:moveTo>
                    <a:pt x="0" y="0"/>
                  </a:moveTo>
                  <a:lnTo>
                    <a:pt x="1497300" y="0"/>
                  </a:lnTo>
                  <a:lnTo>
                    <a:pt x="1497300" y="3664401"/>
                  </a:lnTo>
                  <a:lnTo>
                    <a:pt x="0" y="366440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0" name="Google Shape;520;p18"/>
            <p:cNvSpPr txBox="1"/>
            <p:nvPr/>
          </p:nvSpPr>
          <p:spPr>
            <a:xfrm>
              <a:off x="0" y="-38100"/>
              <a:ext cx="1497300" cy="370250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1" name="Google Shape;521;p18"/>
          <p:cNvGrpSpPr/>
          <p:nvPr/>
        </p:nvGrpSpPr>
        <p:grpSpPr>
          <a:xfrm rot="1472612">
            <a:off x="18663248" y="367096"/>
            <a:ext cx="3261541" cy="9728565"/>
            <a:chOff x="0" y="-38100"/>
            <a:chExt cx="983810" cy="2934521"/>
          </a:xfrm>
        </p:grpSpPr>
        <p:sp>
          <p:nvSpPr>
            <p:cNvPr id="522" name="Google Shape;522;p18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37370" y="0"/>
                  </a:moveTo>
                  <a:lnTo>
                    <a:pt x="746440" y="0"/>
                  </a:lnTo>
                  <a:cubicBezTo>
                    <a:pt x="809394" y="0"/>
                    <a:pt x="869770" y="25009"/>
                    <a:pt x="914286" y="69524"/>
                  </a:cubicBezTo>
                  <a:cubicBezTo>
                    <a:pt x="958801" y="114040"/>
                    <a:pt x="983810" y="174416"/>
                    <a:pt x="983810" y="237370"/>
                  </a:cubicBezTo>
                  <a:lnTo>
                    <a:pt x="983810" y="2659051"/>
                  </a:lnTo>
                  <a:cubicBezTo>
                    <a:pt x="983810" y="2722005"/>
                    <a:pt x="958801" y="2782381"/>
                    <a:pt x="914286" y="2826897"/>
                  </a:cubicBezTo>
                  <a:cubicBezTo>
                    <a:pt x="869770" y="2871412"/>
                    <a:pt x="809394" y="2896421"/>
                    <a:pt x="746440" y="2896421"/>
                  </a:cubicBezTo>
                  <a:lnTo>
                    <a:pt x="237370" y="2896421"/>
                  </a:lnTo>
                  <a:cubicBezTo>
                    <a:pt x="174416" y="2896421"/>
                    <a:pt x="114040" y="2871412"/>
                    <a:pt x="69524" y="2826897"/>
                  </a:cubicBezTo>
                  <a:cubicBezTo>
                    <a:pt x="25009" y="2782381"/>
                    <a:pt x="0" y="2722005"/>
                    <a:pt x="0" y="2659051"/>
                  </a:cubicBezTo>
                  <a:lnTo>
                    <a:pt x="0" y="237370"/>
                  </a:lnTo>
                  <a:cubicBezTo>
                    <a:pt x="0" y="174416"/>
                    <a:pt x="25009" y="114040"/>
                    <a:pt x="69524" y="69524"/>
                  </a:cubicBezTo>
                  <a:cubicBezTo>
                    <a:pt x="114040" y="25009"/>
                    <a:pt x="174416" y="0"/>
                    <a:pt x="237370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3" name="Google Shape;523;p18"/>
            <p:cNvSpPr txBox="1"/>
            <p:nvPr/>
          </p:nvSpPr>
          <p:spPr>
            <a:xfrm>
              <a:off x="0" y="-38100"/>
              <a:ext cx="983810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24" name="Google Shape;524;p18"/>
          <p:cNvSpPr/>
          <p:nvPr/>
        </p:nvSpPr>
        <p:spPr>
          <a:xfrm rot="-3957022">
            <a:off x="15203960" y="5541087"/>
            <a:ext cx="4871695" cy="515588"/>
          </a:xfrm>
          <a:custGeom>
            <a:rect b="b" l="l" r="r" t="t"/>
            <a:pathLst>
              <a:path extrusionOk="0" h="515588" w="4871695">
                <a:moveTo>
                  <a:pt x="0" y="0"/>
                </a:moveTo>
                <a:lnTo>
                  <a:pt x="4871695" y="0"/>
                </a:lnTo>
                <a:lnTo>
                  <a:pt x="4871695" y="515587"/>
                </a:lnTo>
                <a:lnTo>
                  <a:pt x="0" y="5155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p18"/>
          <p:cNvSpPr/>
          <p:nvPr/>
        </p:nvSpPr>
        <p:spPr>
          <a:xfrm>
            <a:off x="9982771" y="6591300"/>
            <a:ext cx="2201623" cy="793982"/>
          </a:xfrm>
          <a:custGeom>
            <a:rect b="b" l="l" r="r" t="t"/>
            <a:pathLst>
              <a:path extrusionOk="0" h="630604" w="1748594">
                <a:moveTo>
                  <a:pt x="0" y="0"/>
                </a:moveTo>
                <a:lnTo>
                  <a:pt x="1748594" y="0"/>
                </a:lnTo>
                <a:lnTo>
                  <a:pt x="1748594" y="630603"/>
                </a:lnTo>
                <a:lnTo>
                  <a:pt x="0" y="630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-2839" r="-283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p18"/>
          <p:cNvSpPr/>
          <p:nvPr/>
        </p:nvSpPr>
        <p:spPr>
          <a:xfrm>
            <a:off x="10085819" y="8422022"/>
            <a:ext cx="1568311" cy="1475201"/>
          </a:xfrm>
          <a:custGeom>
            <a:rect b="b" l="l" r="r" t="t"/>
            <a:pathLst>
              <a:path extrusionOk="0" h="866266" w="920942">
                <a:moveTo>
                  <a:pt x="0" y="0"/>
                </a:moveTo>
                <a:lnTo>
                  <a:pt x="920942" y="0"/>
                </a:lnTo>
                <a:lnTo>
                  <a:pt x="920942" y="866266"/>
                </a:lnTo>
                <a:lnTo>
                  <a:pt x="0" y="8662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18"/>
          <p:cNvSpPr/>
          <p:nvPr/>
        </p:nvSpPr>
        <p:spPr>
          <a:xfrm>
            <a:off x="11891659" y="8422021"/>
            <a:ext cx="1412606" cy="1475201"/>
          </a:xfrm>
          <a:custGeom>
            <a:rect b="b" l="l" r="r" t="t"/>
            <a:pathLst>
              <a:path extrusionOk="0" h="866266" w="829509">
                <a:moveTo>
                  <a:pt x="0" y="0"/>
                </a:moveTo>
                <a:lnTo>
                  <a:pt x="829509" y="0"/>
                </a:lnTo>
                <a:lnTo>
                  <a:pt x="829509" y="866266"/>
                </a:lnTo>
                <a:lnTo>
                  <a:pt x="0" y="8662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18"/>
          <p:cNvSpPr/>
          <p:nvPr/>
        </p:nvSpPr>
        <p:spPr>
          <a:xfrm>
            <a:off x="12335768" y="6591300"/>
            <a:ext cx="2983027" cy="793982"/>
          </a:xfrm>
          <a:custGeom>
            <a:rect b="b" l="l" r="r" t="t"/>
            <a:pathLst>
              <a:path extrusionOk="0" h="630604" w="2369208">
                <a:moveTo>
                  <a:pt x="0" y="0"/>
                </a:moveTo>
                <a:lnTo>
                  <a:pt x="2369208" y="0"/>
                </a:lnTo>
                <a:lnTo>
                  <a:pt x="2369208" y="630603"/>
                </a:lnTo>
                <a:lnTo>
                  <a:pt x="0" y="6306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-14254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529;p18"/>
          <p:cNvSpPr txBox="1"/>
          <p:nvPr/>
        </p:nvSpPr>
        <p:spPr>
          <a:xfrm>
            <a:off x="9949116" y="6003745"/>
            <a:ext cx="2274145" cy="309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87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Patrocinio Master:</a:t>
            </a:r>
            <a:endParaRPr/>
          </a:p>
        </p:txBody>
      </p:sp>
      <p:sp>
        <p:nvSpPr>
          <p:cNvPr id="530" name="Google Shape;530;p18"/>
          <p:cNvSpPr txBox="1"/>
          <p:nvPr/>
        </p:nvSpPr>
        <p:spPr>
          <a:xfrm>
            <a:off x="9982772" y="7848733"/>
            <a:ext cx="760074" cy="3098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87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Apoio</a:t>
            </a:r>
            <a:r>
              <a:rPr lang="pt-BR" sz="1887">
                <a:solidFill>
                  <a:srgbClr val="514AF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</p:txBody>
      </p:sp>
      <p:grpSp>
        <p:nvGrpSpPr>
          <p:cNvPr id="531" name="Google Shape;531;p18"/>
          <p:cNvGrpSpPr/>
          <p:nvPr/>
        </p:nvGrpSpPr>
        <p:grpSpPr>
          <a:xfrm>
            <a:off x="9982772" y="-170622"/>
            <a:ext cx="1516552" cy="2525319"/>
            <a:chOff x="0" y="-9525"/>
            <a:chExt cx="656391" cy="1093003"/>
          </a:xfrm>
        </p:grpSpPr>
        <p:sp>
          <p:nvSpPr>
            <p:cNvPr id="532" name="Google Shape;532;p18"/>
            <p:cNvSpPr/>
            <p:nvPr/>
          </p:nvSpPr>
          <p:spPr>
            <a:xfrm>
              <a:off x="0" y="0"/>
              <a:ext cx="656391" cy="1083478"/>
            </a:xfrm>
            <a:custGeom>
              <a:rect b="b" l="l" r="r" t="t"/>
              <a:pathLst>
                <a:path extrusionOk="0" h="1083478" w="656391">
                  <a:moveTo>
                    <a:pt x="18435" y="0"/>
                  </a:moveTo>
                  <a:lnTo>
                    <a:pt x="637956" y="0"/>
                  </a:lnTo>
                  <a:cubicBezTo>
                    <a:pt x="648137" y="0"/>
                    <a:pt x="656391" y="8253"/>
                    <a:pt x="656391" y="18435"/>
                  </a:cubicBezTo>
                  <a:lnTo>
                    <a:pt x="656391" y="1065043"/>
                  </a:lnTo>
                  <a:cubicBezTo>
                    <a:pt x="656391" y="1069932"/>
                    <a:pt x="654448" y="1074621"/>
                    <a:pt x="650991" y="1078078"/>
                  </a:cubicBezTo>
                  <a:cubicBezTo>
                    <a:pt x="647534" y="1081536"/>
                    <a:pt x="642845" y="1083478"/>
                    <a:pt x="637956" y="1083478"/>
                  </a:cubicBezTo>
                  <a:lnTo>
                    <a:pt x="18435" y="1083478"/>
                  </a:lnTo>
                  <a:cubicBezTo>
                    <a:pt x="13545" y="1083478"/>
                    <a:pt x="8856" y="1081536"/>
                    <a:pt x="5399" y="1078078"/>
                  </a:cubicBezTo>
                  <a:cubicBezTo>
                    <a:pt x="1942" y="1074621"/>
                    <a:pt x="0" y="1069932"/>
                    <a:pt x="0" y="1065043"/>
                  </a:cubicBezTo>
                  <a:lnTo>
                    <a:pt x="0" y="18435"/>
                  </a:lnTo>
                  <a:cubicBezTo>
                    <a:pt x="0" y="13545"/>
                    <a:pt x="1942" y="8856"/>
                    <a:pt x="5399" y="5399"/>
                  </a:cubicBezTo>
                  <a:cubicBezTo>
                    <a:pt x="8856" y="1942"/>
                    <a:pt x="13545" y="0"/>
                    <a:pt x="18435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sq" cmpd="sng" w="1905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3" name="Google Shape;533;p18"/>
            <p:cNvSpPr txBox="1"/>
            <p:nvPr/>
          </p:nvSpPr>
          <p:spPr>
            <a:xfrm>
              <a:off x="0" y="-9525"/>
              <a:ext cx="656391" cy="109300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4100" lIns="14100" spcFirstLastPara="1" rIns="14100" wrap="square" tIns="14100">
              <a:noAutofit/>
            </a:bodyPr>
            <a:lstStyle/>
            <a:p>
              <a:pPr indent="0" lvl="0" marL="0" marR="0" rtl="0" algn="ctr">
                <a:lnSpc>
                  <a:spcPct val="4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34" name="Google Shape;534;p18"/>
          <p:cNvSpPr txBox="1"/>
          <p:nvPr/>
        </p:nvSpPr>
        <p:spPr>
          <a:xfrm>
            <a:off x="10086390" y="1293199"/>
            <a:ext cx="1309315" cy="71352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307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AGO</a:t>
            </a:r>
            <a:endParaRPr/>
          </a:p>
        </p:txBody>
      </p:sp>
      <p:sp>
        <p:nvSpPr>
          <p:cNvPr id="535" name="Google Shape;535;p18"/>
          <p:cNvSpPr txBox="1"/>
          <p:nvPr/>
        </p:nvSpPr>
        <p:spPr>
          <a:xfrm>
            <a:off x="10305691" y="761379"/>
            <a:ext cx="809339" cy="69615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243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27</a:t>
            </a:r>
            <a:endParaRPr/>
          </a:p>
        </p:txBody>
      </p:sp>
      <p:sp>
        <p:nvSpPr>
          <p:cNvPr id="536" name="Google Shape;536;p18"/>
          <p:cNvSpPr txBox="1"/>
          <p:nvPr/>
        </p:nvSpPr>
        <p:spPr>
          <a:xfrm>
            <a:off x="9982772" y="3904564"/>
            <a:ext cx="2846400" cy="2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just">
              <a:lnSpc>
                <a:spcPct val="1400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87">
                <a:solidFill>
                  <a:srgbClr val="002060"/>
                </a:solidFill>
              </a:rPr>
              <a:t>Patrocínio</a:t>
            </a:r>
            <a:r>
              <a:rPr lang="pt-BR" sz="1887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Institutional:</a:t>
            </a:r>
            <a:endParaRPr/>
          </a:p>
        </p:txBody>
      </p:sp>
      <p:sp>
        <p:nvSpPr>
          <p:cNvPr id="537" name="Google Shape;537;p18"/>
          <p:cNvSpPr/>
          <p:nvPr/>
        </p:nvSpPr>
        <p:spPr>
          <a:xfrm>
            <a:off x="12121532" y="370803"/>
            <a:ext cx="5397960" cy="1625616"/>
          </a:xfrm>
          <a:custGeom>
            <a:rect b="b" l="l" r="r" t="t"/>
            <a:pathLst>
              <a:path extrusionOk="0" h="1054571" w="3190988">
                <a:moveTo>
                  <a:pt x="0" y="0"/>
                </a:moveTo>
                <a:lnTo>
                  <a:pt x="3190987" y="0"/>
                </a:lnTo>
                <a:lnTo>
                  <a:pt x="3190987" y="1054571"/>
                </a:lnTo>
                <a:lnTo>
                  <a:pt x="0" y="10545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-135995" l="-55624" r="-55145" t="-122491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Logotipo&#10;&#10;O conteúdo gerado por IA pode estar incorreto." id="538" name="Google Shape;538;p18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9852965" y="4124909"/>
            <a:ext cx="1646359" cy="16463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g37673fc086e_0_0" title="BG1.jpg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g37673fc086e_0_0" title="BG.jpg"/>
          <p:cNvPicPr preferRelativeResize="0"/>
          <p:nvPr/>
        </p:nvPicPr>
        <p:blipFill rotWithShape="1">
          <a:blip r:embed="rId4">
            <a:alphaModFix/>
          </a:blip>
          <a:srcRect b="0" l="2238" r="0" t="2238"/>
          <a:stretch/>
        </p:blipFill>
        <p:spPr>
          <a:xfrm flipH="1">
            <a:off x="0" y="-12045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g37673fc086e_0_0"/>
          <p:cNvSpPr/>
          <p:nvPr/>
        </p:nvSpPr>
        <p:spPr>
          <a:xfrm>
            <a:off x="1972600" y="7002092"/>
            <a:ext cx="7779600" cy="702900"/>
          </a:xfrm>
          <a:prstGeom prst="roundRect">
            <a:avLst>
              <a:gd fmla="val 50000" name="adj"/>
            </a:avLst>
          </a:prstGeom>
          <a:noFill/>
          <a:ln cap="flat" cmpd="sng" w="14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40275" lIns="140275" spcFirstLastPara="1" rIns="140275" wrap="square" tIns="14027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47"/>
          </a:p>
        </p:txBody>
      </p:sp>
      <p:grpSp>
        <p:nvGrpSpPr>
          <p:cNvPr id="133" name="Google Shape;133;g37673fc086e_0_0"/>
          <p:cNvGrpSpPr/>
          <p:nvPr/>
        </p:nvGrpSpPr>
        <p:grpSpPr>
          <a:xfrm rot="-2970325">
            <a:off x="12373301" y="-8999393"/>
            <a:ext cx="3735404" cy="11142310"/>
            <a:chOff x="0" y="-38100"/>
            <a:chExt cx="983810" cy="2934600"/>
          </a:xfrm>
        </p:grpSpPr>
        <p:sp>
          <p:nvSpPr>
            <p:cNvPr id="134" name="Google Shape;134;g37673fc086e_0_0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35;g37673fc086e_0_0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6" name="Google Shape;136;g37673fc086e_0_0"/>
          <p:cNvGrpSpPr/>
          <p:nvPr/>
        </p:nvGrpSpPr>
        <p:grpSpPr>
          <a:xfrm rot="-2970325">
            <a:off x="2220554" y="8019856"/>
            <a:ext cx="3735404" cy="11142310"/>
            <a:chOff x="0" y="-38100"/>
            <a:chExt cx="983810" cy="2934600"/>
          </a:xfrm>
        </p:grpSpPr>
        <p:sp>
          <p:nvSpPr>
            <p:cNvPr id="137" name="Google Shape;137;g37673fc086e_0_0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g37673fc086e_0_0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9" name="Google Shape;139;g37673fc086e_0_0"/>
          <p:cNvGrpSpPr/>
          <p:nvPr/>
        </p:nvGrpSpPr>
        <p:grpSpPr>
          <a:xfrm rot="-2940922">
            <a:off x="16525518" y="-6124115"/>
            <a:ext cx="3735396" cy="11142286"/>
            <a:chOff x="0" y="-38100"/>
            <a:chExt cx="983810" cy="2934600"/>
          </a:xfrm>
        </p:grpSpPr>
        <p:sp>
          <p:nvSpPr>
            <p:cNvPr id="140" name="Google Shape;140;g37673fc086e_0_0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41;g37673fc086e_0_0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2" name="Google Shape;142;g37673fc086e_0_0"/>
          <p:cNvGrpSpPr/>
          <p:nvPr/>
        </p:nvGrpSpPr>
        <p:grpSpPr>
          <a:xfrm rot="-2939960">
            <a:off x="-1960169" y="5159399"/>
            <a:ext cx="3735392" cy="11142275"/>
            <a:chOff x="0" y="-38100"/>
            <a:chExt cx="983810" cy="2934600"/>
          </a:xfrm>
        </p:grpSpPr>
        <p:sp>
          <p:nvSpPr>
            <p:cNvPr id="143" name="Google Shape;143;g37673fc086e_0_0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g37673fc086e_0_0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5" name="Google Shape;145;g37673fc086e_0_0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37673fc086e_0_0"/>
          <p:cNvSpPr txBox="1"/>
          <p:nvPr/>
        </p:nvSpPr>
        <p:spPr>
          <a:xfrm>
            <a:off x="2078758" y="3715615"/>
            <a:ext cx="9606600" cy="30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140275" lIns="140275" spcFirstLastPara="1" rIns="140275" wrap="square" tIns="140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90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 PODER DO </a:t>
            </a:r>
            <a:r>
              <a:rPr b="1" i="1" lang="pt-BR" sz="4909" u="sng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DIÁLOGO</a:t>
            </a:r>
            <a:r>
              <a:rPr lang="pt-BR" sz="4909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4909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44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Conectando Ideias,</a:t>
            </a:r>
            <a:endParaRPr b="1" sz="644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443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Construindo Soluções</a:t>
            </a:r>
            <a:endParaRPr sz="6443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37673fc086e_0_0"/>
          <p:cNvSpPr txBox="1"/>
          <p:nvPr/>
        </p:nvSpPr>
        <p:spPr>
          <a:xfrm>
            <a:off x="2104454" y="6883004"/>
            <a:ext cx="10951500" cy="852300"/>
          </a:xfrm>
          <a:prstGeom prst="rect">
            <a:avLst/>
          </a:prstGeom>
          <a:noFill/>
          <a:ln>
            <a:noFill/>
          </a:ln>
        </p:spPr>
        <p:txBody>
          <a:bodyPr anchorCtr="0" anchor="t" bIns="140275" lIns="140275" spcFirstLastPara="1" rIns="140275" wrap="square" tIns="14027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696">
                <a:solidFill>
                  <a:srgbClr val="FA9300"/>
                </a:solidFill>
                <a:latin typeface="Calibri"/>
                <a:ea typeface="Calibri"/>
                <a:cs typeface="Calibri"/>
                <a:sym typeface="Calibri"/>
              </a:rPr>
              <a:t>Utilizando ferramenta de Gestão: DSS</a:t>
            </a:r>
            <a:endParaRPr sz="1548">
              <a:solidFill>
                <a:srgbClr val="FA9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37673fc086e_0_0"/>
          <p:cNvSpPr txBox="1"/>
          <p:nvPr/>
        </p:nvSpPr>
        <p:spPr>
          <a:xfrm>
            <a:off x="-504521" y="2551680"/>
            <a:ext cx="78543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9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DSS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9" name="Google Shape;149;g37673fc086e_0_0"/>
          <p:cNvSpPr/>
          <p:nvPr/>
        </p:nvSpPr>
        <p:spPr>
          <a:xfrm flipH="1">
            <a:off x="4817146" y="2945464"/>
            <a:ext cx="1218186" cy="443623"/>
          </a:xfrm>
          <a:custGeom>
            <a:rect b="b" l="l" r="r" t="t"/>
            <a:pathLst>
              <a:path extrusionOk="0" h="443623" w="1218186">
                <a:moveTo>
                  <a:pt x="1218186" y="0"/>
                </a:moveTo>
                <a:lnTo>
                  <a:pt x="0" y="0"/>
                </a:lnTo>
                <a:lnTo>
                  <a:pt x="0" y="443623"/>
                </a:lnTo>
                <a:lnTo>
                  <a:pt x="1218186" y="443623"/>
                </a:lnTo>
                <a:lnTo>
                  <a:pt x="1218186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g37673fc086e_0_124" title="WhatsApp Image 2025-06-03 at 11.38.48 (3).jpeg"/>
          <p:cNvPicPr preferRelativeResize="0"/>
          <p:nvPr/>
        </p:nvPicPr>
        <p:blipFill rotWithShape="1">
          <a:blip r:embed="rId3">
            <a:alphaModFix/>
          </a:blip>
          <a:srcRect b="11387" l="0" r="2047" t="5188"/>
          <a:stretch/>
        </p:blipFill>
        <p:spPr>
          <a:xfrm>
            <a:off x="0" y="7824300"/>
            <a:ext cx="4478325" cy="24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g37673fc086e_0_124" title="historia-da-usina.png"/>
          <p:cNvPicPr preferRelativeResize="0"/>
          <p:nvPr/>
        </p:nvPicPr>
        <p:blipFill rotWithShape="1">
          <a:blip r:embed="rId4">
            <a:alphaModFix/>
          </a:blip>
          <a:srcRect b="6293" l="5293" r="5293" t="6293"/>
          <a:stretch/>
        </p:blipFill>
        <p:spPr>
          <a:xfrm>
            <a:off x="4603075" y="7824300"/>
            <a:ext cx="4478299" cy="24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g37673fc086e_0_124" title="WhatsApp Image 2025-06-03 at 11.38.48.jpeg"/>
          <p:cNvPicPr preferRelativeResize="0"/>
          <p:nvPr/>
        </p:nvPicPr>
        <p:blipFill rotWithShape="1">
          <a:blip r:embed="rId5">
            <a:alphaModFix/>
          </a:blip>
          <a:srcRect b="10027" l="2642" r="2642" t="20436"/>
          <a:stretch/>
        </p:blipFill>
        <p:spPr>
          <a:xfrm>
            <a:off x="9206400" y="7824300"/>
            <a:ext cx="4478275" cy="246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g37673fc086e_0_124" title="shared-image-1-e1724420761130-1024x642.jpg"/>
          <p:cNvPicPr preferRelativeResize="0"/>
          <p:nvPr/>
        </p:nvPicPr>
        <p:blipFill rotWithShape="1">
          <a:blip r:embed="rId6">
            <a:alphaModFix/>
          </a:blip>
          <a:srcRect b="0" l="3323" r="4603" t="19250"/>
          <a:stretch/>
        </p:blipFill>
        <p:spPr>
          <a:xfrm>
            <a:off x="13809700" y="7824300"/>
            <a:ext cx="4478300" cy="2462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g37673fc086e_0_124"/>
          <p:cNvGrpSpPr/>
          <p:nvPr/>
        </p:nvGrpSpPr>
        <p:grpSpPr>
          <a:xfrm rot="-2970325">
            <a:off x="12373301" y="-8999393"/>
            <a:ext cx="3735404" cy="11142310"/>
            <a:chOff x="0" y="-38100"/>
            <a:chExt cx="983810" cy="2934600"/>
          </a:xfrm>
        </p:grpSpPr>
        <p:sp>
          <p:nvSpPr>
            <p:cNvPr id="159" name="Google Shape;159;g37673fc086e_0_12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60;g37673fc086e_0_12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1" name="Google Shape;161;g37673fc086e_0_124"/>
          <p:cNvGrpSpPr/>
          <p:nvPr/>
        </p:nvGrpSpPr>
        <p:grpSpPr>
          <a:xfrm rot="-2970325">
            <a:off x="2220554" y="8019856"/>
            <a:ext cx="3735404" cy="11142310"/>
            <a:chOff x="0" y="-38100"/>
            <a:chExt cx="983810" cy="2934600"/>
          </a:xfrm>
        </p:grpSpPr>
        <p:sp>
          <p:nvSpPr>
            <p:cNvPr id="162" name="Google Shape;162;g37673fc086e_0_12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63;g37673fc086e_0_12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g37673fc086e_0_124"/>
          <p:cNvGrpSpPr/>
          <p:nvPr/>
        </p:nvGrpSpPr>
        <p:grpSpPr>
          <a:xfrm rot="-2940922">
            <a:off x="16525518" y="-6124115"/>
            <a:ext cx="3735396" cy="11142286"/>
            <a:chOff x="0" y="-38100"/>
            <a:chExt cx="983810" cy="2934600"/>
          </a:xfrm>
        </p:grpSpPr>
        <p:sp>
          <p:nvSpPr>
            <p:cNvPr id="165" name="Google Shape;165;g37673fc086e_0_12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g37673fc086e_0_12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7" name="Google Shape;167;g37673fc086e_0_124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8" name="Google Shape;168;g37673fc086e_0_124"/>
          <p:cNvGrpSpPr/>
          <p:nvPr/>
        </p:nvGrpSpPr>
        <p:grpSpPr>
          <a:xfrm rot="-2939960">
            <a:off x="-1960169" y="5159399"/>
            <a:ext cx="3735392" cy="11142275"/>
            <a:chOff x="0" y="-38100"/>
            <a:chExt cx="983810" cy="2934600"/>
          </a:xfrm>
        </p:grpSpPr>
        <p:sp>
          <p:nvSpPr>
            <p:cNvPr id="169" name="Google Shape;169;g37673fc086e_0_12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g37673fc086e_0_12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1" name="Google Shape;171;g37673fc086e_0_124"/>
          <p:cNvSpPr txBox="1"/>
          <p:nvPr/>
        </p:nvSpPr>
        <p:spPr>
          <a:xfrm>
            <a:off x="2078750" y="907400"/>
            <a:ext cx="10251300" cy="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00">
                <a:solidFill>
                  <a:srgbClr val="514AF0"/>
                </a:solidFill>
              </a:rPr>
              <a:t>TRAGETÓRIA</a:t>
            </a:r>
            <a:endParaRPr sz="6900">
              <a:solidFill>
                <a:srgbClr val="514AF0"/>
              </a:solidFill>
            </a:endParaRPr>
          </a:p>
        </p:txBody>
      </p:sp>
      <p:sp>
        <p:nvSpPr>
          <p:cNvPr id="172" name="Google Shape;172;g37673fc086e_0_124"/>
          <p:cNvSpPr/>
          <p:nvPr/>
        </p:nvSpPr>
        <p:spPr>
          <a:xfrm flipH="1" rot="10800000">
            <a:off x="4148674" y="8814682"/>
            <a:ext cx="846639" cy="308318"/>
          </a:xfrm>
          <a:custGeom>
            <a:rect b="b" l="l" r="r" t="t"/>
            <a:pathLst>
              <a:path extrusionOk="0" h="443623" w="1218186">
                <a:moveTo>
                  <a:pt x="1218186" y="0"/>
                </a:moveTo>
                <a:lnTo>
                  <a:pt x="0" y="0"/>
                </a:lnTo>
                <a:lnTo>
                  <a:pt x="0" y="443623"/>
                </a:lnTo>
                <a:lnTo>
                  <a:pt x="1218186" y="443623"/>
                </a:lnTo>
                <a:lnTo>
                  <a:pt x="121818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g37673fc086e_0_124"/>
          <p:cNvSpPr/>
          <p:nvPr/>
        </p:nvSpPr>
        <p:spPr>
          <a:xfrm flipH="1" rot="10800000">
            <a:off x="8691124" y="8814682"/>
            <a:ext cx="846639" cy="308318"/>
          </a:xfrm>
          <a:custGeom>
            <a:rect b="b" l="l" r="r" t="t"/>
            <a:pathLst>
              <a:path extrusionOk="0" h="443623" w="1218186">
                <a:moveTo>
                  <a:pt x="1218186" y="0"/>
                </a:moveTo>
                <a:lnTo>
                  <a:pt x="0" y="0"/>
                </a:lnTo>
                <a:lnTo>
                  <a:pt x="0" y="443623"/>
                </a:lnTo>
                <a:lnTo>
                  <a:pt x="1218186" y="443623"/>
                </a:lnTo>
                <a:lnTo>
                  <a:pt x="121818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37673fc086e_0_124"/>
          <p:cNvSpPr/>
          <p:nvPr/>
        </p:nvSpPr>
        <p:spPr>
          <a:xfrm flipH="1" rot="10800000">
            <a:off x="13322899" y="8814682"/>
            <a:ext cx="846639" cy="308318"/>
          </a:xfrm>
          <a:custGeom>
            <a:rect b="b" l="l" r="r" t="t"/>
            <a:pathLst>
              <a:path extrusionOk="0" h="443623" w="1218186">
                <a:moveTo>
                  <a:pt x="1218186" y="0"/>
                </a:moveTo>
                <a:lnTo>
                  <a:pt x="0" y="0"/>
                </a:lnTo>
                <a:lnTo>
                  <a:pt x="0" y="443623"/>
                </a:lnTo>
                <a:lnTo>
                  <a:pt x="1218186" y="443623"/>
                </a:lnTo>
                <a:lnTo>
                  <a:pt x="1218186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37673fc086e_0_124"/>
          <p:cNvSpPr txBox="1"/>
          <p:nvPr/>
        </p:nvSpPr>
        <p:spPr>
          <a:xfrm>
            <a:off x="2078750" y="2173225"/>
            <a:ext cx="95043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100" u="sng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THOMPSON IGLESIAS</a:t>
            </a:r>
            <a:endParaRPr sz="3100">
              <a:solidFill>
                <a:srgbClr val="0F243E"/>
              </a:solidFill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1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Engenheiro de Segurança do Trabalho, com mais de 35 anos de experiência na Engenharia, com atuação em obras Hidrelétricas, Metrô, Túneis, Mineração  entre outras.</a:t>
            </a:r>
            <a:endParaRPr sz="3100">
              <a:solidFill>
                <a:srgbClr val="0F24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pt-BR" sz="31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Em Porto Alegre, atua há 13 anos na construção civil obras prediais.</a:t>
            </a:r>
            <a:endParaRPr sz="3100">
              <a:solidFill>
                <a:srgbClr val="0F243E"/>
              </a:solidFill>
            </a:endParaRPr>
          </a:p>
          <a:p>
            <a:pPr indent="0" lvl="0" marL="0" marR="0" rtl="0" algn="l">
              <a:lnSpc>
                <a:spcPct val="12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100">
              <a:solidFill>
                <a:srgbClr val="0F243E"/>
              </a:solidFill>
              <a:latin typeface="B612"/>
              <a:ea typeface="B612"/>
              <a:cs typeface="B612"/>
              <a:sym typeface="B612"/>
            </a:endParaRPr>
          </a:p>
        </p:txBody>
      </p:sp>
      <p:sp>
        <p:nvSpPr>
          <p:cNvPr id="176" name="Google Shape;176;g37673fc086e_0_124"/>
          <p:cNvSpPr txBox="1"/>
          <p:nvPr/>
        </p:nvSpPr>
        <p:spPr>
          <a:xfrm>
            <a:off x="2078775" y="6285275"/>
            <a:ext cx="9504300" cy="12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7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Essa trajetória me deu um entendimento mais amplo sobre o assunto que vamos tratar hoje, que é o </a:t>
            </a:r>
            <a:r>
              <a:rPr b="1" lang="pt-BR" sz="27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DSS, uma ferramenta de comunicação voltada para a segurança no trabalho.</a:t>
            </a:r>
            <a:endParaRPr sz="1300"/>
          </a:p>
        </p:txBody>
      </p:sp>
      <p:sp>
        <p:nvSpPr>
          <p:cNvPr id="177" name="Google Shape;177;g37673fc086e_0_124"/>
          <p:cNvSpPr txBox="1"/>
          <p:nvPr/>
        </p:nvSpPr>
        <p:spPr>
          <a:xfrm>
            <a:off x="13324289" y="5131510"/>
            <a:ext cx="44784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FA9300"/>
                </a:solidFill>
                <a:latin typeface="Calibri"/>
                <a:ea typeface="Calibri"/>
                <a:cs typeface="Calibri"/>
                <a:sym typeface="Calibri"/>
              </a:rPr>
              <a:t>VAMOS ENTENDER</a:t>
            </a:r>
            <a:endParaRPr b="1" sz="4000">
              <a:solidFill>
                <a:srgbClr val="FA9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FA9300"/>
                </a:solidFill>
                <a:latin typeface="Calibri"/>
                <a:ea typeface="Calibri"/>
                <a:cs typeface="Calibri"/>
                <a:sym typeface="Calibri"/>
              </a:rPr>
              <a:t>O QUE É E A</a:t>
            </a:r>
            <a:endParaRPr b="1" sz="4000">
              <a:solidFill>
                <a:srgbClr val="FA9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FA9300"/>
                </a:solidFill>
                <a:latin typeface="Calibri"/>
                <a:ea typeface="Calibri"/>
                <a:cs typeface="Calibri"/>
                <a:sym typeface="Calibri"/>
              </a:rPr>
              <a:t>IMPORTÂNCIA</a:t>
            </a:r>
            <a:endParaRPr b="1" sz="4000">
              <a:solidFill>
                <a:srgbClr val="FA93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000">
                <a:solidFill>
                  <a:srgbClr val="FA9300"/>
                </a:solidFill>
                <a:latin typeface="Calibri"/>
                <a:ea typeface="Calibri"/>
                <a:cs typeface="Calibri"/>
                <a:sym typeface="Calibri"/>
              </a:rPr>
              <a:t>DO DSS</a:t>
            </a:r>
            <a:endParaRPr b="1" sz="4000">
              <a:solidFill>
                <a:srgbClr val="FA93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g37673fc086e_0_224"/>
          <p:cNvGrpSpPr/>
          <p:nvPr/>
        </p:nvGrpSpPr>
        <p:grpSpPr>
          <a:xfrm rot="-2970325">
            <a:off x="2220554" y="8019856"/>
            <a:ext cx="3735404" cy="11142310"/>
            <a:chOff x="0" y="-38100"/>
            <a:chExt cx="983810" cy="2934600"/>
          </a:xfrm>
        </p:grpSpPr>
        <p:sp>
          <p:nvSpPr>
            <p:cNvPr id="183" name="Google Shape;183;g37673fc086e_0_22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g37673fc086e_0_22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5" name="Google Shape;185;g37673fc086e_0_224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6" name="Google Shape;186;g37673fc086e_0_224"/>
          <p:cNvGrpSpPr/>
          <p:nvPr/>
        </p:nvGrpSpPr>
        <p:grpSpPr>
          <a:xfrm rot="-2970325">
            <a:off x="12373301" y="-8999393"/>
            <a:ext cx="3735404" cy="11142310"/>
            <a:chOff x="0" y="-38100"/>
            <a:chExt cx="983810" cy="2934600"/>
          </a:xfrm>
        </p:grpSpPr>
        <p:sp>
          <p:nvSpPr>
            <p:cNvPr id="187" name="Google Shape;187;g37673fc086e_0_22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88;g37673fc086e_0_22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" name="Google Shape;189;g37673fc086e_0_224"/>
          <p:cNvGrpSpPr/>
          <p:nvPr/>
        </p:nvGrpSpPr>
        <p:grpSpPr>
          <a:xfrm rot="-2940922">
            <a:off x="16525518" y="-6124115"/>
            <a:ext cx="3735396" cy="11142286"/>
            <a:chOff x="0" y="-38100"/>
            <a:chExt cx="983810" cy="2934600"/>
          </a:xfrm>
        </p:grpSpPr>
        <p:sp>
          <p:nvSpPr>
            <p:cNvPr id="190" name="Google Shape;190;g37673fc086e_0_22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g37673fc086e_0_22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2" name="Google Shape;192;g37673fc086e_0_224"/>
          <p:cNvGrpSpPr/>
          <p:nvPr/>
        </p:nvGrpSpPr>
        <p:grpSpPr>
          <a:xfrm rot="-2939960">
            <a:off x="-1960169" y="5159399"/>
            <a:ext cx="3735392" cy="11142275"/>
            <a:chOff x="0" y="-38100"/>
            <a:chExt cx="983810" cy="2934600"/>
          </a:xfrm>
        </p:grpSpPr>
        <p:sp>
          <p:nvSpPr>
            <p:cNvPr id="193" name="Google Shape;193;g37673fc086e_0_22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194;g37673fc086e_0_22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5" name="Google Shape;195;g37673fc086e_0_224"/>
          <p:cNvGrpSpPr/>
          <p:nvPr/>
        </p:nvGrpSpPr>
        <p:grpSpPr>
          <a:xfrm>
            <a:off x="6951320" y="3108843"/>
            <a:ext cx="11100385" cy="6924100"/>
            <a:chOff x="3753850" y="686234"/>
            <a:chExt cx="8438149" cy="5263474"/>
          </a:xfrm>
        </p:grpSpPr>
        <p:pic>
          <p:nvPicPr>
            <p:cNvPr id="196" name="Google Shape;196;g37673fc086e_0_224" title="Ilustra_DSS-01.png"/>
            <p:cNvPicPr preferRelativeResize="0"/>
            <p:nvPr/>
          </p:nvPicPr>
          <p:blipFill rotWithShape="1">
            <a:blip r:embed="rId4">
              <a:alphaModFix/>
            </a:blip>
            <a:srcRect b="8180" l="5120" r="3920" t="6691"/>
            <a:stretch/>
          </p:blipFill>
          <p:spPr>
            <a:xfrm>
              <a:off x="3753850" y="686234"/>
              <a:ext cx="8438149" cy="526347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97" name="Google Shape;197;g37673fc086e_0_224"/>
            <p:cNvSpPr txBox="1"/>
            <p:nvPr/>
          </p:nvSpPr>
          <p:spPr>
            <a:xfrm>
              <a:off x="4616027" y="3183484"/>
              <a:ext cx="12222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275" lIns="120275" spcFirstLastPara="1" rIns="120275" wrap="square" tIns="120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84">
                  <a:solidFill>
                    <a:srgbClr val="FFFFFF"/>
                  </a:solidFill>
                </a:rPr>
                <a:t>Segurança</a:t>
              </a:r>
              <a:endParaRPr b="1" sz="1184">
                <a:solidFill>
                  <a:srgbClr val="FFFFFF"/>
                </a:solidFill>
              </a:endParaRPr>
            </a:p>
          </p:txBody>
        </p:sp>
        <p:sp>
          <p:nvSpPr>
            <p:cNvPr id="198" name="Google Shape;198;g37673fc086e_0_224"/>
            <p:cNvSpPr txBox="1"/>
            <p:nvPr/>
          </p:nvSpPr>
          <p:spPr>
            <a:xfrm>
              <a:off x="4375608" y="1914220"/>
              <a:ext cx="10116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275" lIns="120275" spcFirstLastPara="1" rIns="120275" wrap="square" tIns="120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84">
                  <a:solidFill>
                    <a:srgbClr val="FFFFFF"/>
                  </a:solidFill>
                </a:rPr>
                <a:t>Zero</a:t>
              </a:r>
              <a:endParaRPr b="1" sz="1184">
                <a:solidFill>
                  <a:srgbClr val="FFFFFF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84">
                  <a:solidFill>
                    <a:srgbClr val="FFFFFF"/>
                  </a:solidFill>
                </a:rPr>
                <a:t>acidente</a:t>
              </a:r>
              <a:endParaRPr b="1" sz="1184">
                <a:solidFill>
                  <a:srgbClr val="FFFFFF"/>
                </a:solidFill>
              </a:endParaRPr>
            </a:p>
          </p:txBody>
        </p:sp>
        <p:sp>
          <p:nvSpPr>
            <p:cNvPr id="199" name="Google Shape;199;g37673fc086e_0_224"/>
            <p:cNvSpPr txBox="1"/>
            <p:nvPr/>
          </p:nvSpPr>
          <p:spPr>
            <a:xfrm>
              <a:off x="5360126" y="1164247"/>
              <a:ext cx="795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275" lIns="120275" spcFirstLastPara="1" rIns="120275" wrap="square" tIns="120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84">
                  <a:solidFill>
                    <a:srgbClr val="FFFFFF"/>
                  </a:solidFill>
                </a:rPr>
                <a:t>Meio ambiente</a:t>
              </a:r>
              <a:endParaRPr b="1" sz="1184">
                <a:solidFill>
                  <a:srgbClr val="FFFFFF"/>
                </a:solidFill>
              </a:endParaRPr>
            </a:p>
          </p:txBody>
        </p:sp>
        <p:sp>
          <p:nvSpPr>
            <p:cNvPr id="200" name="Google Shape;200;g37673fc086e_0_224"/>
            <p:cNvSpPr txBox="1"/>
            <p:nvPr/>
          </p:nvSpPr>
          <p:spPr>
            <a:xfrm>
              <a:off x="6884151" y="1073022"/>
              <a:ext cx="795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275" lIns="120275" spcFirstLastPara="1" rIns="120275" wrap="square" tIns="120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84">
                  <a:solidFill>
                    <a:srgbClr val="FFFFFF"/>
                  </a:solidFill>
                </a:rPr>
                <a:t>Ruído</a:t>
              </a:r>
              <a:endParaRPr b="1" sz="1184">
                <a:solidFill>
                  <a:srgbClr val="FFFFFF"/>
                </a:solidFill>
              </a:endParaRPr>
            </a:p>
          </p:txBody>
        </p:sp>
        <p:sp>
          <p:nvSpPr>
            <p:cNvPr id="201" name="Google Shape;201;g37673fc086e_0_224"/>
            <p:cNvSpPr txBox="1"/>
            <p:nvPr/>
          </p:nvSpPr>
          <p:spPr>
            <a:xfrm>
              <a:off x="6960351" y="2119747"/>
              <a:ext cx="795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275" lIns="120275" spcFirstLastPara="1" rIns="120275" wrap="square" tIns="120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84">
                  <a:solidFill>
                    <a:srgbClr val="FFFFFF"/>
                  </a:solidFill>
                </a:rPr>
                <a:t>Vida</a:t>
              </a:r>
              <a:endParaRPr b="1" sz="1184">
                <a:solidFill>
                  <a:srgbClr val="FFFFFF"/>
                </a:solidFill>
              </a:endParaRPr>
            </a:p>
          </p:txBody>
        </p:sp>
        <p:sp>
          <p:nvSpPr>
            <p:cNvPr id="202" name="Google Shape;202;g37673fc086e_0_224"/>
            <p:cNvSpPr txBox="1"/>
            <p:nvPr/>
          </p:nvSpPr>
          <p:spPr>
            <a:xfrm>
              <a:off x="8178551" y="2688222"/>
              <a:ext cx="795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275" lIns="120275" spcFirstLastPara="1" rIns="120275" wrap="square" tIns="120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84">
                  <a:solidFill>
                    <a:srgbClr val="FFFFFF"/>
                  </a:solidFill>
                </a:rPr>
                <a:t>EPI</a:t>
              </a:r>
              <a:endParaRPr b="1" sz="1184">
                <a:solidFill>
                  <a:srgbClr val="FFFFFF"/>
                </a:solidFill>
              </a:endParaRPr>
            </a:p>
          </p:txBody>
        </p:sp>
        <p:sp>
          <p:nvSpPr>
            <p:cNvPr id="203" name="Google Shape;203;g37673fc086e_0_224"/>
            <p:cNvSpPr txBox="1"/>
            <p:nvPr/>
          </p:nvSpPr>
          <p:spPr>
            <a:xfrm>
              <a:off x="8178551" y="1849022"/>
              <a:ext cx="795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275" lIns="120275" spcFirstLastPara="1" rIns="120275" wrap="square" tIns="120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84">
                  <a:solidFill>
                    <a:srgbClr val="FFFFFF"/>
                  </a:solidFill>
                </a:rPr>
                <a:t>Acidentes</a:t>
              </a:r>
              <a:endParaRPr b="1" sz="1184">
                <a:solidFill>
                  <a:srgbClr val="FFFFFF"/>
                </a:solidFill>
              </a:endParaRPr>
            </a:p>
          </p:txBody>
        </p:sp>
        <p:sp>
          <p:nvSpPr>
            <p:cNvPr id="204" name="Google Shape;204;g37673fc086e_0_224"/>
            <p:cNvSpPr txBox="1"/>
            <p:nvPr/>
          </p:nvSpPr>
          <p:spPr>
            <a:xfrm>
              <a:off x="8738001" y="1110097"/>
              <a:ext cx="795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275" lIns="120275" spcFirstLastPara="1" rIns="120275" wrap="square" tIns="120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84">
                  <a:solidFill>
                    <a:srgbClr val="FFFFFF"/>
                  </a:solidFill>
                </a:rPr>
                <a:t>Segurança</a:t>
              </a:r>
              <a:endParaRPr b="1" sz="1184">
                <a:solidFill>
                  <a:srgbClr val="FFFFFF"/>
                </a:solidFill>
              </a:endParaRPr>
            </a:p>
          </p:txBody>
        </p:sp>
        <p:sp>
          <p:nvSpPr>
            <p:cNvPr id="205" name="Google Shape;205;g37673fc086e_0_224"/>
            <p:cNvSpPr txBox="1"/>
            <p:nvPr/>
          </p:nvSpPr>
          <p:spPr>
            <a:xfrm>
              <a:off x="9965226" y="2472649"/>
              <a:ext cx="795900" cy="46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275" lIns="120275" spcFirstLastPara="1" rIns="120275" wrap="square" tIns="120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84">
                  <a:solidFill>
                    <a:srgbClr val="FFFFFF"/>
                  </a:solidFill>
                </a:rPr>
                <a:t>Drogas e álcool</a:t>
              </a:r>
              <a:endParaRPr b="1" sz="1184">
                <a:solidFill>
                  <a:srgbClr val="FFFFFF"/>
                </a:solidFill>
              </a:endParaRPr>
            </a:p>
          </p:txBody>
        </p:sp>
        <p:sp>
          <p:nvSpPr>
            <p:cNvPr id="206" name="Google Shape;206;g37673fc086e_0_224"/>
            <p:cNvSpPr txBox="1"/>
            <p:nvPr/>
          </p:nvSpPr>
          <p:spPr>
            <a:xfrm>
              <a:off x="10705153" y="1840000"/>
              <a:ext cx="795900" cy="32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0275" lIns="120275" spcFirstLastPara="1" rIns="120275" wrap="square" tIns="120275">
              <a:sp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pt-BR" sz="1184">
                  <a:solidFill>
                    <a:srgbClr val="FFFFFF"/>
                  </a:solidFill>
                </a:rPr>
                <a:t>Trânsito</a:t>
              </a:r>
              <a:endParaRPr b="1" sz="1184">
                <a:solidFill>
                  <a:srgbClr val="FFFFFF"/>
                </a:solidFill>
              </a:endParaRPr>
            </a:p>
          </p:txBody>
        </p:sp>
      </p:grpSp>
      <p:sp>
        <p:nvSpPr>
          <p:cNvPr id="207" name="Google Shape;207;g37673fc086e_0_224"/>
          <p:cNvSpPr txBox="1"/>
          <p:nvPr/>
        </p:nvSpPr>
        <p:spPr>
          <a:xfrm>
            <a:off x="1814400" y="1004125"/>
            <a:ext cx="14659200" cy="14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99">
                <a:solidFill>
                  <a:srgbClr val="514AF0"/>
                </a:solidFill>
              </a:rPr>
              <a:t>DSS</a:t>
            </a:r>
            <a:endParaRPr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800">
                <a:solidFill>
                  <a:srgbClr val="514AF0"/>
                </a:solidFill>
              </a:rPr>
              <a:t>Diálogo Semanal de Segurança</a:t>
            </a:r>
            <a:endParaRPr sz="6700">
              <a:solidFill>
                <a:srgbClr val="514AF0"/>
              </a:solidFill>
            </a:endParaRPr>
          </a:p>
        </p:txBody>
      </p:sp>
      <p:sp>
        <p:nvSpPr>
          <p:cNvPr id="208" name="Google Shape;208;g37673fc086e_0_224"/>
          <p:cNvSpPr txBox="1"/>
          <p:nvPr/>
        </p:nvSpPr>
        <p:spPr>
          <a:xfrm>
            <a:off x="809125" y="3712050"/>
            <a:ext cx="6142200" cy="2862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100">
                <a:solidFill>
                  <a:srgbClr val="1A3351"/>
                </a:solidFill>
                <a:latin typeface="Calibri"/>
                <a:ea typeface="Calibri"/>
                <a:cs typeface="Calibri"/>
                <a:sym typeface="Calibri"/>
              </a:rPr>
              <a:t>Independentemente da sua área de atuação</a:t>
            </a:r>
            <a:r>
              <a:rPr lang="pt-BR" sz="3100">
                <a:solidFill>
                  <a:srgbClr val="1A3351"/>
                </a:solidFill>
                <a:latin typeface="Calibri"/>
                <a:ea typeface="Calibri"/>
                <a:cs typeface="Calibri"/>
                <a:sym typeface="Calibri"/>
              </a:rPr>
              <a:t>, o diálogo é fundamental para aprendermos a passar e receber informações, estar preparados para lidar com críticas, e assim  ajustarmos nossos procedimentos e processos.</a:t>
            </a:r>
            <a:endParaRPr b="1" i="1" sz="3000" u="sng">
              <a:solidFill>
                <a:srgbClr val="0F24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g37673fc086e_0_224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5" title="BG5.jpg"/>
          <p:cNvPicPr preferRelativeResize="0"/>
          <p:nvPr/>
        </p:nvPicPr>
        <p:blipFill rotWithShape="1">
          <a:blip r:embed="rId3">
            <a:alphaModFix/>
          </a:blip>
          <a:srcRect b="0" l="20408" r="48077" t="0"/>
          <a:stretch/>
        </p:blipFill>
        <p:spPr>
          <a:xfrm>
            <a:off x="12561775" y="0"/>
            <a:ext cx="5726237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5"/>
          <p:cNvSpPr/>
          <p:nvPr/>
        </p:nvSpPr>
        <p:spPr>
          <a:xfrm flipH="1">
            <a:off x="4057375" y="2127643"/>
            <a:ext cx="1029240" cy="374815"/>
          </a:xfrm>
          <a:custGeom>
            <a:rect b="b" l="l" r="r" t="t"/>
            <a:pathLst>
              <a:path extrusionOk="0" h="374815" w="1029240">
                <a:moveTo>
                  <a:pt x="1029240" y="0"/>
                </a:moveTo>
                <a:lnTo>
                  <a:pt x="0" y="0"/>
                </a:lnTo>
                <a:lnTo>
                  <a:pt x="0" y="374815"/>
                </a:lnTo>
                <a:lnTo>
                  <a:pt x="1029240" y="374815"/>
                </a:lnTo>
                <a:lnTo>
                  <a:pt x="102924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216;p5"/>
          <p:cNvSpPr txBox="1"/>
          <p:nvPr/>
        </p:nvSpPr>
        <p:spPr>
          <a:xfrm>
            <a:off x="2116103" y="3037353"/>
            <a:ext cx="85188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44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É UMA  FERRAMENTA MUITO  PODEROSA QUE TEMOS PARA:</a:t>
            </a:r>
            <a:endParaRPr sz="1000"/>
          </a:p>
        </p:txBody>
      </p:sp>
      <p:sp>
        <p:nvSpPr>
          <p:cNvPr id="217" name="Google Shape;217;p5"/>
          <p:cNvSpPr txBox="1"/>
          <p:nvPr/>
        </p:nvSpPr>
        <p:spPr>
          <a:xfrm>
            <a:off x="5404560" y="8479945"/>
            <a:ext cx="4550100" cy="74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477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5"/>
          <p:cNvSpPr txBox="1"/>
          <p:nvPr/>
        </p:nvSpPr>
        <p:spPr>
          <a:xfrm>
            <a:off x="5639753" y="8710635"/>
            <a:ext cx="4079700" cy="37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6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59">
                <a:solidFill>
                  <a:srgbClr val="FFFFFF"/>
                </a:solidFill>
                <a:latin typeface="B612"/>
                <a:ea typeface="B612"/>
                <a:cs typeface="B612"/>
                <a:sym typeface="B612"/>
              </a:rPr>
              <a:t>www.reallygreatsit.com</a:t>
            </a:r>
            <a:endParaRPr/>
          </a:p>
        </p:txBody>
      </p:sp>
      <p:sp>
        <p:nvSpPr>
          <p:cNvPr id="219" name="Google Shape;219;p5"/>
          <p:cNvSpPr txBox="1"/>
          <p:nvPr/>
        </p:nvSpPr>
        <p:spPr>
          <a:xfrm>
            <a:off x="1891985" y="4665353"/>
            <a:ext cx="9417000" cy="392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444500" lvl="0" marL="596900" marR="0" rtl="0" algn="l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200"/>
              <a:buFont typeface="Arial"/>
              <a:buChar char="•"/>
            </a:pPr>
            <a:r>
              <a:rPr b="1" lang="pt-BR" sz="260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Compreender e ser compreendido</a:t>
            </a:r>
            <a:r>
              <a:rPr lang="pt-BR" sz="260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: O diálogo abre portas para a empatia e a resolução de conflitos.</a:t>
            </a:r>
            <a:endParaRPr sz="1200"/>
          </a:p>
          <a:p>
            <a:pPr indent="-444500" lvl="0" marL="596900" marR="0" rtl="0" algn="l">
              <a:spcBef>
                <a:spcPts val="1000"/>
              </a:spcBef>
              <a:spcAft>
                <a:spcPts val="0"/>
              </a:spcAft>
              <a:buClr>
                <a:srgbClr val="0F243E"/>
              </a:buClr>
              <a:buSzPts val="1200"/>
              <a:buFont typeface="Arial"/>
              <a:buChar char="•"/>
            </a:pPr>
            <a:r>
              <a:rPr b="1" lang="pt-BR" sz="260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Construir relacionamentos fortes</a:t>
            </a:r>
            <a:r>
              <a:rPr lang="pt-BR" sz="260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:  O diálogo franco e respeitoso é o alicerce para a confiança e a colaboração.</a:t>
            </a:r>
            <a:endParaRPr sz="1200"/>
          </a:p>
          <a:p>
            <a:pPr indent="-444500" lvl="0" marL="596900" marR="0" rtl="0" algn="l">
              <a:spcBef>
                <a:spcPts val="1000"/>
              </a:spcBef>
              <a:spcAft>
                <a:spcPts val="0"/>
              </a:spcAft>
              <a:buClr>
                <a:srgbClr val="0F243E"/>
              </a:buClr>
              <a:buSzPts val="1200"/>
              <a:buFont typeface="Arial"/>
              <a:buChar char="•"/>
            </a:pPr>
            <a:r>
              <a:rPr b="1" lang="pt-BR" sz="260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Inovar e crescer</a:t>
            </a:r>
            <a:r>
              <a:rPr lang="pt-BR" sz="260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: Ideias diferentes, diálogo aberto impulsionar o crescimento. </a:t>
            </a:r>
            <a:endParaRPr sz="1200"/>
          </a:p>
          <a:p>
            <a:pPr indent="-444500" lvl="0" marL="596900" marR="0" rtl="0" algn="l">
              <a:spcBef>
                <a:spcPts val="1000"/>
              </a:spcBef>
              <a:spcAft>
                <a:spcPts val="0"/>
              </a:spcAft>
              <a:buClr>
                <a:srgbClr val="0F243E"/>
              </a:buClr>
              <a:buSzPts val="1200"/>
              <a:buFont typeface="Arial"/>
              <a:buChar char="•"/>
            </a:pPr>
            <a:r>
              <a:rPr b="1" lang="pt-BR" sz="260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Prevenir problemas</a:t>
            </a:r>
            <a:r>
              <a:rPr lang="pt-BR" sz="2600">
                <a:solidFill>
                  <a:srgbClr val="0F243E"/>
                </a:solidFill>
                <a:latin typeface="Arial"/>
                <a:ea typeface="Arial"/>
                <a:cs typeface="Arial"/>
                <a:sym typeface="Arial"/>
              </a:rPr>
              <a:t>: E é exatamente sobre isso que falaremos a seguir.</a:t>
            </a:r>
            <a:endParaRPr sz="1200"/>
          </a:p>
          <a:p>
            <a:pPr indent="-17145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F243E"/>
              </a:buClr>
              <a:buSzPts val="1800"/>
              <a:buFont typeface="Noto Sans Symbols"/>
              <a:buNone/>
            </a:pPr>
            <a:r>
              <a:t/>
            </a:r>
            <a:endParaRPr sz="1600">
              <a:solidFill>
                <a:srgbClr val="0F24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5"/>
          <p:cNvSpPr txBox="1"/>
          <p:nvPr/>
        </p:nvSpPr>
        <p:spPr>
          <a:xfrm>
            <a:off x="2116104" y="1866253"/>
            <a:ext cx="19413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99">
                <a:solidFill>
                  <a:srgbClr val="514AF0"/>
                </a:solidFill>
              </a:rPr>
              <a:t>DSS</a:t>
            </a:r>
            <a:endParaRPr sz="6700">
              <a:solidFill>
                <a:srgbClr val="514AF0"/>
              </a:solidFill>
            </a:endParaRPr>
          </a:p>
        </p:txBody>
      </p:sp>
      <p:grpSp>
        <p:nvGrpSpPr>
          <p:cNvPr id="221" name="Google Shape;221;p5"/>
          <p:cNvGrpSpPr/>
          <p:nvPr/>
        </p:nvGrpSpPr>
        <p:grpSpPr>
          <a:xfrm rot="-2970325">
            <a:off x="2220554" y="8019856"/>
            <a:ext cx="3735404" cy="11142310"/>
            <a:chOff x="0" y="-38100"/>
            <a:chExt cx="983810" cy="2934600"/>
          </a:xfrm>
        </p:grpSpPr>
        <p:sp>
          <p:nvSpPr>
            <p:cNvPr id="222" name="Google Shape;222;p5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23;p5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5"/>
          <p:cNvGrpSpPr/>
          <p:nvPr/>
        </p:nvGrpSpPr>
        <p:grpSpPr>
          <a:xfrm rot="-2970325">
            <a:off x="12373301" y="-8999393"/>
            <a:ext cx="3735404" cy="11142310"/>
            <a:chOff x="0" y="-38100"/>
            <a:chExt cx="983810" cy="2934600"/>
          </a:xfrm>
        </p:grpSpPr>
        <p:sp>
          <p:nvSpPr>
            <p:cNvPr id="225" name="Google Shape;225;p5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26;p5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7" name="Google Shape;227;p5"/>
          <p:cNvGrpSpPr/>
          <p:nvPr/>
        </p:nvGrpSpPr>
        <p:grpSpPr>
          <a:xfrm rot="-2940922">
            <a:off x="16525518" y="-6124115"/>
            <a:ext cx="3735396" cy="11142286"/>
            <a:chOff x="0" y="-38100"/>
            <a:chExt cx="983810" cy="2934600"/>
          </a:xfrm>
        </p:grpSpPr>
        <p:sp>
          <p:nvSpPr>
            <p:cNvPr id="228" name="Google Shape;228;p5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29;p5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0" name="Google Shape;230;p5"/>
          <p:cNvGrpSpPr/>
          <p:nvPr/>
        </p:nvGrpSpPr>
        <p:grpSpPr>
          <a:xfrm rot="-2939960">
            <a:off x="-1960169" y="5159399"/>
            <a:ext cx="3735392" cy="11142275"/>
            <a:chOff x="0" y="-38100"/>
            <a:chExt cx="983810" cy="2934600"/>
          </a:xfrm>
        </p:grpSpPr>
        <p:sp>
          <p:nvSpPr>
            <p:cNvPr id="231" name="Google Shape;231;p5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32;p5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" name="Google Shape;233;p5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g37673fc086e_0_269" title="BG6.jpg"/>
          <p:cNvPicPr preferRelativeResize="0"/>
          <p:nvPr/>
        </p:nvPicPr>
        <p:blipFill rotWithShape="1">
          <a:blip r:embed="rId3">
            <a:alphaModFix/>
          </a:blip>
          <a:srcRect b="0" l="5882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g37673fc086e_0_269"/>
          <p:cNvSpPr txBox="1"/>
          <p:nvPr/>
        </p:nvSpPr>
        <p:spPr>
          <a:xfrm>
            <a:off x="3752876" y="4212311"/>
            <a:ext cx="108990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COMUNICAÇÃO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0" name="Google Shape;240;g37673fc086e_0_269"/>
          <p:cNvGrpSpPr/>
          <p:nvPr/>
        </p:nvGrpSpPr>
        <p:grpSpPr>
          <a:xfrm rot="1473052">
            <a:off x="-3384830" y="1181194"/>
            <a:ext cx="3735393" cy="11142277"/>
            <a:chOff x="0" y="-38100"/>
            <a:chExt cx="983810" cy="2934600"/>
          </a:xfrm>
        </p:grpSpPr>
        <p:sp>
          <p:nvSpPr>
            <p:cNvPr id="241" name="Google Shape;241;g37673fc086e_0_269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g37673fc086e_0_269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3" name="Google Shape;243;g37673fc086e_0_269"/>
          <p:cNvGrpSpPr/>
          <p:nvPr/>
        </p:nvGrpSpPr>
        <p:grpSpPr>
          <a:xfrm rot="1473052">
            <a:off x="14510555" y="6585072"/>
            <a:ext cx="3735393" cy="11142277"/>
            <a:chOff x="0" y="-38100"/>
            <a:chExt cx="983810" cy="2934600"/>
          </a:xfrm>
        </p:grpSpPr>
        <p:sp>
          <p:nvSpPr>
            <p:cNvPr id="244" name="Google Shape;244;g37673fc086e_0_269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g37673fc086e_0_269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6" name="Google Shape;246;g37673fc086e_0_269"/>
          <p:cNvGrpSpPr/>
          <p:nvPr/>
        </p:nvGrpSpPr>
        <p:grpSpPr>
          <a:xfrm rot="1473052">
            <a:off x="16797829" y="3297043"/>
            <a:ext cx="3735393" cy="11142277"/>
            <a:chOff x="0" y="-38100"/>
            <a:chExt cx="983810" cy="2934600"/>
          </a:xfrm>
        </p:grpSpPr>
        <p:sp>
          <p:nvSpPr>
            <p:cNvPr id="247" name="Google Shape;247;g37673fc086e_0_269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" name="Google Shape;248;g37673fc086e_0_269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9" name="Google Shape;249;g37673fc086e_0_269"/>
          <p:cNvGrpSpPr/>
          <p:nvPr/>
        </p:nvGrpSpPr>
        <p:grpSpPr>
          <a:xfrm rot="1473052">
            <a:off x="-2330154" y="-2788403"/>
            <a:ext cx="3735393" cy="11142277"/>
            <a:chOff x="0" y="-38100"/>
            <a:chExt cx="983810" cy="2934600"/>
          </a:xfrm>
        </p:grpSpPr>
        <p:sp>
          <p:nvSpPr>
            <p:cNvPr id="250" name="Google Shape;250;g37673fc086e_0_269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g37673fc086e_0_269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2" name="Google Shape;252;g37673fc086e_0_269"/>
          <p:cNvSpPr/>
          <p:nvPr/>
        </p:nvSpPr>
        <p:spPr>
          <a:xfrm>
            <a:off x="324440" y="396178"/>
            <a:ext cx="980783" cy="1288480"/>
          </a:xfrm>
          <a:custGeom>
            <a:rect b="b" l="l" r="r" t="t"/>
            <a:pathLst>
              <a:path extrusionOk="0" h="1288480" w="980783">
                <a:moveTo>
                  <a:pt x="0" y="0"/>
                </a:moveTo>
                <a:lnTo>
                  <a:pt x="980783" y="0"/>
                </a:lnTo>
                <a:lnTo>
                  <a:pt x="980783" y="1288480"/>
                </a:lnTo>
                <a:lnTo>
                  <a:pt x="0" y="1288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6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g37673fc086e_0_363" title="BG6.jpg"/>
          <p:cNvPicPr preferRelativeResize="0"/>
          <p:nvPr/>
        </p:nvPicPr>
        <p:blipFill rotWithShape="1">
          <a:blip r:embed="rId3">
            <a:alphaModFix/>
          </a:blip>
          <a:srcRect b="0" l="5882" r="0" t="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37673fc086e_0_363"/>
          <p:cNvSpPr txBox="1"/>
          <p:nvPr/>
        </p:nvSpPr>
        <p:spPr>
          <a:xfrm>
            <a:off x="3752876" y="4212311"/>
            <a:ext cx="10899000" cy="1862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11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DIÁLOGO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9" name="Google Shape;259;g37673fc086e_0_363"/>
          <p:cNvGrpSpPr/>
          <p:nvPr/>
        </p:nvGrpSpPr>
        <p:grpSpPr>
          <a:xfrm rot="1473052">
            <a:off x="-3384830" y="1181194"/>
            <a:ext cx="3735393" cy="11142277"/>
            <a:chOff x="0" y="-38100"/>
            <a:chExt cx="983810" cy="2934600"/>
          </a:xfrm>
        </p:grpSpPr>
        <p:sp>
          <p:nvSpPr>
            <p:cNvPr id="260" name="Google Shape;260;g37673fc086e_0_363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g37673fc086e_0_363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2" name="Google Shape;262;g37673fc086e_0_363"/>
          <p:cNvGrpSpPr/>
          <p:nvPr/>
        </p:nvGrpSpPr>
        <p:grpSpPr>
          <a:xfrm rot="1473052">
            <a:off x="14510555" y="6585072"/>
            <a:ext cx="3735393" cy="11142277"/>
            <a:chOff x="0" y="-38100"/>
            <a:chExt cx="983810" cy="2934600"/>
          </a:xfrm>
        </p:grpSpPr>
        <p:sp>
          <p:nvSpPr>
            <p:cNvPr id="263" name="Google Shape;263;g37673fc086e_0_363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F86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g37673fc086e_0_363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5" name="Google Shape;265;g37673fc086e_0_363"/>
          <p:cNvGrpSpPr/>
          <p:nvPr/>
        </p:nvGrpSpPr>
        <p:grpSpPr>
          <a:xfrm rot="1473052">
            <a:off x="16797829" y="3297043"/>
            <a:ext cx="3735393" cy="11142277"/>
            <a:chOff x="0" y="-38100"/>
            <a:chExt cx="983810" cy="2934600"/>
          </a:xfrm>
        </p:grpSpPr>
        <p:sp>
          <p:nvSpPr>
            <p:cNvPr id="266" name="Google Shape;266;g37673fc086e_0_363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g37673fc086e_0_363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8" name="Google Shape;268;g37673fc086e_0_363"/>
          <p:cNvGrpSpPr/>
          <p:nvPr/>
        </p:nvGrpSpPr>
        <p:grpSpPr>
          <a:xfrm rot="1473052">
            <a:off x="-2330154" y="-2788403"/>
            <a:ext cx="3735393" cy="11142277"/>
            <a:chOff x="0" y="-38100"/>
            <a:chExt cx="983810" cy="2934600"/>
          </a:xfrm>
        </p:grpSpPr>
        <p:sp>
          <p:nvSpPr>
            <p:cNvPr id="269" name="Google Shape;269;g37673fc086e_0_363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g37673fc086e_0_363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1" name="Google Shape;271;g37673fc086e_0_363"/>
          <p:cNvSpPr/>
          <p:nvPr/>
        </p:nvSpPr>
        <p:spPr>
          <a:xfrm>
            <a:off x="324440" y="396178"/>
            <a:ext cx="980783" cy="1288480"/>
          </a:xfrm>
          <a:custGeom>
            <a:rect b="b" l="l" r="r" t="t"/>
            <a:pathLst>
              <a:path extrusionOk="0" h="1288480" w="980783">
                <a:moveTo>
                  <a:pt x="0" y="0"/>
                </a:moveTo>
                <a:lnTo>
                  <a:pt x="980783" y="0"/>
                </a:lnTo>
                <a:lnTo>
                  <a:pt x="980783" y="1288480"/>
                </a:lnTo>
                <a:lnTo>
                  <a:pt x="0" y="12884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272;g37673fc086e_0_363"/>
          <p:cNvSpPr txBox="1"/>
          <p:nvPr/>
        </p:nvSpPr>
        <p:spPr>
          <a:xfrm>
            <a:off x="5336871" y="5887950"/>
            <a:ext cx="7731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33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É  o MOMENTO em que duas ou mais pessoas se comunicam de forma verbal.</a:t>
            </a:r>
            <a:endParaRPr sz="15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g37673fc086e_0_384"/>
          <p:cNvGrpSpPr/>
          <p:nvPr/>
        </p:nvGrpSpPr>
        <p:grpSpPr>
          <a:xfrm rot="-2970325">
            <a:off x="2220554" y="8019856"/>
            <a:ext cx="3735404" cy="11142310"/>
            <a:chOff x="0" y="-38100"/>
            <a:chExt cx="983810" cy="2934600"/>
          </a:xfrm>
        </p:grpSpPr>
        <p:sp>
          <p:nvSpPr>
            <p:cNvPr id="278" name="Google Shape;278;g37673fc086e_0_38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g37673fc086e_0_38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g37673fc086e_0_384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1" name="Google Shape;281;g37673fc086e_0_384"/>
          <p:cNvGrpSpPr/>
          <p:nvPr/>
        </p:nvGrpSpPr>
        <p:grpSpPr>
          <a:xfrm rot="-2970325">
            <a:off x="12373301" y="-8999393"/>
            <a:ext cx="3735404" cy="11142310"/>
            <a:chOff x="0" y="-38100"/>
            <a:chExt cx="983810" cy="2934600"/>
          </a:xfrm>
        </p:grpSpPr>
        <p:sp>
          <p:nvSpPr>
            <p:cNvPr id="282" name="Google Shape;282;g37673fc086e_0_38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g37673fc086e_0_38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4" name="Google Shape;284;g37673fc086e_0_384"/>
          <p:cNvGrpSpPr/>
          <p:nvPr/>
        </p:nvGrpSpPr>
        <p:grpSpPr>
          <a:xfrm rot="-2940922">
            <a:off x="16525518" y="-6124115"/>
            <a:ext cx="3735396" cy="11142286"/>
            <a:chOff x="0" y="-38100"/>
            <a:chExt cx="983810" cy="2934600"/>
          </a:xfrm>
        </p:grpSpPr>
        <p:sp>
          <p:nvSpPr>
            <p:cNvPr id="285" name="Google Shape;285;g37673fc086e_0_38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86;g37673fc086e_0_38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7" name="Google Shape;287;g37673fc086e_0_384"/>
          <p:cNvGrpSpPr/>
          <p:nvPr/>
        </p:nvGrpSpPr>
        <p:grpSpPr>
          <a:xfrm rot="-2939960">
            <a:off x="-1960169" y="5159399"/>
            <a:ext cx="3735392" cy="11142275"/>
            <a:chOff x="0" y="-38100"/>
            <a:chExt cx="983810" cy="2934600"/>
          </a:xfrm>
        </p:grpSpPr>
        <p:sp>
          <p:nvSpPr>
            <p:cNvPr id="288" name="Google Shape;288;g37673fc086e_0_384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Google Shape;289;g37673fc086e_0_384"/>
            <p:cNvSpPr txBox="1"/>
            <p:nvPr/>
          </p:nvSpPr>
          <p:spPr>
            <a:xfrm>
              <a:off x="0" y="-38100"/>
              <a:ext cx="983700" cy="2934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90" name="Google Shape;290;g37673fc086e_0_384"/>
          <p:cNvSpPr/>
          <p:nvPr/>
        </p:nvSpPr>
        <p:spPr>
          <a:xfrm flipH="1">
            <a:off x="4057375" y="2127643"/>
            <a:ext cx="1029240" cy="374815"/>
          </a:xfrm>
          <a:custGeom>
            <a:rect b="b" l="l" r="r" t="t"/>
            <a:pathLst>
              <a:path extrusionOk="0" h="374815" w="1029240">
                <a:moveTo>
                  <a:pt x="1029240" y="0"/>
                </a:moveTo>
                <a:lnTo>
                  <a:pt x="0" y="0"/>
                </a:lnTo>
                <a:lnTo>
                  <a:pt x="0" y="374815"/>
                </a:lnTo>
                <a:lnTo>
                  <a:pt x="1029240" y="374815"/>
                </a:lnTo>
                <a:lnTo>
                  <a:pt x="102924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37673fc086e_0_384"/>
          <p:cNvSpPr txBox="1"/>
          <p:nvPr/>
        </p:nvSpPr>
        <p:spPr>
          <a:xfrm>
            <a:off x="2116104" y="1866253"/>
            <a:ext cx="19413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99">
                <a:solidFill>
                  <a:srgbClr val="514AF0"/>
                </a:solidFill>
              </a:rPr>
              <a:t>DSS</a:t>
            </a:r>
            <a:endParaRPr sz="6700">
              <a:solidFill>
                <a:srgbClr val="514AF0"/>
              </a:solidFill>
            </a:endParaRPr>
          </a:p>
        </p:txBody>
      </p:sp>
      <p:sp>
        <p:nvSpPr>
          <p:cNvPr id="292" name="Google Shape;292;g37673fc086e_0_384"/>
          <p:cNvSpPr txBox="1"/>
          <p:nvPr/>
        </p:nvSpPr>
        <p:spPr>
          <a:xfrm>
            <a:off x="2153450" y="2864450"/>
            <a:ext cx="4674600" cy="321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60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Qual a frequência ideal?</a:t>
            </a:r>
            <a:endParaRPr sz="6000">
              <a:solidFill>
                <a:srgbClr val="0F243E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just">
              <a:lnSpc>
                <a:spcPct val="12002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902">
              <a:solidFill>
                <a:srgbClr val="0F243E"/>
              </a:solidFill>
              <a:latin typeface="B612"/>
              <a:ea typeface="B612"/>
              <a:cs typeface="B612"/>
              <a:sym typeface="B612"/>
            </a:endParaRPr>
          </a:p>
        </p:txBody>
      </p:sp>
      <p:grpSp>
        <p:nvGrpSpPr>
          <p:cNvPr id="293" name="Google Shape;293;g37673fc086e_0_384"/>
          <p:cNvGrpSpPr/>
          <p:nvPr/>
        </p:nvGrpSpPr>
        <p:grpSpPr>
          <a:xfrm>
            <a:off x="7065086" y="2360328"/>
            <a:ext cx="9637325" cy="6092637"/>
            <a:chOff x="9200090" y="3096886"/>
            <a:chExt cx="8708951" cy="5505727"/>
          </a:xfrm>
        </p:grpSpPr>
        <p:sp>
          <p:nvSpPr>
            <p:cNvPr id="294" name="Google Shape;294;g37673fc086e_0_384"/>
            <p:cNvSpPr/>
            <p:nvPr/>
          </p:nvSpPr>
          <p:spPr>
            <a:xfrm>
              <a:off x="13189326" y="3866300"/>
              <a:ext cx="918000" cy="4572000"/>
            </a:xfrm>
            <a:prstGeom prst="rect">
              <a:avLst/>
            </a:prstGeom>
            <a:solidFill>
              <a:schemeClr val="lt1"/>
            </a:solidFill>
            <a:ln cap="flat" cmpd="sng" w="21075">
              <a:solidFill>
                <a:srgbClr val="1A3351"/>
              </a:solidFill>
              <a:prstDash val="dashDot"/>
              <a:round/>
              <a:headEnd len="sm" w="sm" type="none"/>
              <a:tailEnd len="sm" w="sm" type="none"/>
            </a:ln>
          </p:spPr>
          <p:txBody>
            <a:bodyPr anchorCtr="0" anchor="ctr" bIns="101200" lIns="101200" spcFirstLastPara="1" rIns="101200" wrap="square" tIns="1012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92"/>
                <a:buFont typeface="Calibri"/>
                <a:buNone/>
              </a:pPr>
              <a:r>
                <a:t/>
              </a:r>
              <a:endParaRPr sz="199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95" name="Google Shape;295;g37673fc086e_0_384" title="Calendario-Janeiro-2025-01.png"/>
            <p:cNvPicPr preferRelativeResize="0"/>
            <p:nvPr/>
          </p:nvPicPr>
          <p:blipFill rotWithShape="1">
            <a:blip r:embed="rId5">
              <a:alphaModFix/>
            </a:blip>
            <a:srcRect b="0" l="0" r="0" t="5704"/>
            <a:stretch/>
          </p:blipFill>
          <p:spPr>
            <a:xfrm>
              <a:off x="9200090" y="3096886"/>
              <a:ext cx="8708951" cy="5505727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96" name="Google Shape;296;g37673fc086e_0_384"/>
          <p:cNvSpPr txBox="1"/>
          <p:nvPr/>
        </p:nvSpPr>
        <p:spPr>
          <a:xfrm>
            <a:off x="2099093" y="5757497"/>
            <a:ext cx="3978300" cy="1918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17500" lvl="0" marL="457200" marR="0" rtl="0" algn="l">
              <a:spcBef>
                <a:spcPts val="0"/>
              </a:spcBef>
              <a:spcAft>
                <a:spcPts val="0"/>
              </a:spcAft>
              <a:buClr>
                <a:srgbClr val="1A3351"/>
              </a:buClr>
              <a:buSzPts val="1400"/>
              <a:buFont typeface="Arial"/>
              <a:buChar char="●"/>
            </a:pPr>
            <a:r>
              <a:rPr b="1" lang="pt-BR" sz="3400" u="sng">
                <a:solidFill>
                  <a:srgbClr val="1A3351"/>
                </a:solidFill>
                <a:latin typeface="Calibri"/>
                <a:ea typeface="Calibri"/>
                <a:cs typeface="Calibri"/>
                <a:sym typeface="Calibri"/>
              </a:rPr>
              <a:t>Semanal</a:t>
            </a:r>
            <a:endParaRPr sz="800"/>
          </a:p>
          <a:p>
            <a:pPr indent="-3175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1A3351"/>
              </a:buClr>
              <a:buSzPts val="1400"/>
              <a:buFont typeface="Calibri"/>
              <a:buChar char="●"/>
            </a:pPr>
            <a:r>
              <a:rPr b="1" lang="pt-BR" sz="3400">
                <a:solidFill>
                  <a:srgbClr val="1A3351"/>
                </a:solidFill>
                <a:latin typeface="Calibri"/>
                <a:ea typeface="Calibri"/>
                <a:cs typeface="Calibri"/>
                <a:sym typeface="Calibri"/>
              </a:rPr>
              <a:t>2x na semana</a:t>
            </a:r>
            <a:endParaRPr sz="800"/>
          </a:p>
          <a:p>
            <a:pPr indent="-317500" lvl="0" marL="457200" marR="0" rtl="0" algn="l">
              <a:spcBef>
                <a:spcPts val="1000"/>
              </a:spcBef>
              <a:spcAft>
                <a:spcPts val="0"/>
              </a:spcAft>
              <a:buClr>
                <a:srgbClr val="1A3351"/>
              </a:buClr>
              <a:buSzPts val="1400"/>
              <a:buFont typeface="Calibri"/>
              <a:buChar char="●"/>
            </a:pPr>
            <a:r>
              <a:rPr b="1" lang="pt-BR" sz="3400">
                <a:solidFill>
                  <a:srgbClr val="1A3351"/>
                </a:solidFill>
                <a:latin typeface="Calibri"/>
                <a:ea typeface="Calibri"/>
                <a:cs typeface="Calibri"/>
                <a:sym typeface="Calibri"/>
              </a:rPr>
              <a:t>Diário</a:t>
            </a:r>
            <a:endParaRPr sz="800"/>
          </a:p>
        </p:txBody>
      </p:sp>
      <p:sp>
        <p:nvSpPr>
          <p:cNvPr id="297" name="Google Shape;297;g37673fc086e_0_384"/>
          <p:cNvSpPr txBox="1"/>
          <p:nvPr/>
        </p:nvSpPr>
        <p:spPr>
          <a:xfrm>
            <a:off x="2241130" y="7787700"/>
            <a:ext cx="447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pt-BR" sz="2000">
                <a:solidFill>
                  <a:schemeClr val="lt1"/>
                </a:solidFill>
                <a:highlight>
                  <a:srgbClr val="1A3351"/>
                </a:highlight>
                <a:latin typeface="Arial"/>
                <a:ea typeface="Arial"/>
                <a:cs typeface="Arial"/>
                <a:sym typeface="Arial"/>
              </a:rPr>
              <a:t>Início 13h30 | 30 a 40 minutos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g37673fc086e_0_384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368" l="-148115" r="-131852" t="-3332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3" name="Google Shape;303;p9"/>
          <p:cNvGrpSpPr/>
          <p:nvPr/>
        </p:nvGrpSpPr>
        <p:grpSpPr>
          <a:xfrm rot="-2970277">
            <a:off x="12373157" y="-8999265"/>
            <a:ext cx="3735403" cy="11142009"/>
            <a:chOff x="0" y="-38100"/>
            <a:chExt cx="983810" cy="2934521"/>
          </a:xfrm>
        </p:grpSpPr>
        <p:sp>
          <p:nvSpPr>
            <p:cNvPr id="304" name="Google Shape;304;p9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05;p9"/>
            <p:cNvSpPr txBox="1"/>
            <p:nvPr/>
          </p:nvSpPr>
          <p:spPr>
            <a:xfrm>
              <a:off x="0" y="-38100"/>
              <a:ext cx="983810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6" name="Google Shape;306;p9"/>
          <p:cNvGrpSpPr/>
          <p:nvPr/>
        </p:nvGrpSpPr>
        <p:grpSpPr>
          <a:xfrm rot="-2970277">
            <a:off x="2220410" y="8019984"/>
            <a:ext cx="3735403" cy="11142009"/>
            <a:chOff x="0" y="-38100"/>
            <a:chExt cx="983810" cy="2934521"/>
          </a:xfrm>
        </p:grpSpPr>
        <p:sp>
          <p:nvSpPr>
            <p:cNvPr id="307" name="Google Shape;307;p9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207258" y="0"/>
                  </a:moveTo>
                  <a:lnTo>
                    <a:pt x="776552" y="0"/>
                  </a:lnTo>
                  <a:cubicBezTo>
                    <a:pt x="891018" y="0"/>
                    <a:pt x="983810" y="92793"/>
                    <a:pt x="983810" y="207258"/>
                  </a:cubicBezTo>
                  <a:lnTo>
                    <a:pt x="983810" y="2689163"/>
                  </a:lnTo>
                  <a:cubicBezTo>
                    <a:pt x="983810" y="2803628"/>
                    <a:pt x="891018" y="2896421"/>
                    <a:pt x="776552" y="2896421"/>
                  </a:cubicBezTo>
                  <a:lnTo>
                    <a:pt x="207258" y="2896421"/>
                  </a:lnTo>
                  <a:cubicBezTo>
                    <a:pt x="92793" y="2896421"/>
                    <a:pt x="0" y="2803628"/>
                    <a:pt x="0" y="2689163"/>
                  </a:cubicBezTo>
                  <a:lnTo>
                    <a:pt x="0" y="207258"/>
                  </a:lnTo>
                  <a:cubicBezTo>
                    <a:pt x="0" y="92793"/>
                    <a:pt x="92793" y="0"/>
                    <a:pt x="207258" y="0"/>
                  </a:cubicBezTo>
                  <a:close/>
                </a:path>
              </a:pathLst>
            </a:custGeom>
            <a:solidFill>
              <a:srgbClr val="FA930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9"/>
            <p:cNvSpPr txBox="1"/>
            <p:nvPr/>
          </p:nvSpPr>
          <p:spPr>
            <a:xfrm>
              <a:off x="0" y="-38100"/>
              <a:ext cx="983810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9" name="Google Shape;309;p9"/>
          <p:cNvGrpSpPr/>
          <p:nvPr/>
        </p:nvGrpSpPr>
        <p:grpSpPr>
          <a:xfrm rot="-2940899">
            <a:off x="16525397" y="-6124034"/>
            <a:ext cx="3735403" cy="11142009"/>
            <a:chOff x="0" y="-38100"/>
            <a:chExt cx="983810" cy="2934521"/>
          </a:xfrm>
        </p:grpSpPr>
        <p:sp>
          <p:nvSpPr>
            <p:cNvPr id="310" name="Google Shape;310;p9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9"/>
            <p:cNvSpPr txBox="1"/>
            <p:nvPr/>
          </p:nvSpPr>
          <p:spPr>
            <a:xfrm>
              <a:off x="0" y="-38100"/>
              <a:ext cx="983810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2" name="Google Shape;312;p9"/>
          <p:cNvGrpSpPr/>
          <p:nvPr/>
        </p:nvGrpSpPr>
        <p:grpSpPr>
          <a:xfrm rot="-2940000">
            <a:off x="-1960246" y="5159378"/>
            <a:ext cx="3735403" cy="11142009"/>
            <a:chOff x="0" y="-38100"/>
            <a:chExt cx="983810" cy="2934521"/>
          </a:xfrm>
        </p:grpSpPr>
        <p:sp>
          <p:nvSpPr>
            <p:cNvPr id="313" name="Google Shape;313;p9"/>
            <p:cNvSpPr/>
            <p:nvPr/>
          </p:nvSpPr>
          <p:spPr>
            <a:xfrm>
              <a:off x="0" y="0"/>
              <a:ext cx="983810" cy="2896421"/>
            </a:xfrm>
            <a:custGeom>
              <a:rect b="b" l="l" r="r" t="t"/>
              <a:pathLst>
                <a:path extrusionOk="0" h="2896421" w="983810">
                  <a:moveTo>
                    <a:pt x="0" y="0"/>
                  </a:moveTo>
                  <a:lnTo>
                    <a:pt x="983810" y="0"/>
                  </a:lnTo>
                  <a:lnTo>
                    <a:pt x="983810" y="2896421"/>
                  </a:lnTo>
                  <a:lnTo>
                    <a:pt x="0" y="2896421"/>
                  </a:lnTo>
                  <a:close/>
                </a:path>
              </a:pathLst>
            </a:custGeom>
            <a:solidFill>
              <a:srgbClr val="514AF0"/>
            </a:solidFill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14;p9"/>
            <p:cNvSpPr txBox="1"/>
            <p:nvPr/>
          </p:nvSpPr>
          <p:spPr>
            <a:xfrm>
              <a:off x="0" y="-38100"/>
              <a:ext cx="983810" cy="2934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5" name="Google Shape;315;p9"/>
          <p:cNvSpPr txBox="1"/>
          <p:nvPr/>
        </p:nvSpPr>
        <p:spPr>
          <a:xfrm>
            <a:off x="10779666" y="7926331"/>
            <a:ext cx="6694800" cy="197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O formato de um </a:t>
            </a:r>
            <a:r>
              <a:rPr b="1" lang="pt-BR" sz="32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DSS</a:t>
            </a:r>
            <a:r>
              <a:rPr lang="pt-BR" sz="32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 habitualmente no ambiente de trabalho tem esses formatos, as equipes se aproximam para facilitar o </a:t>
            </a:r>
            <a:r>
              <a:rPr b="1" lang="pt-BR" sz="3200">
                <a:solidFill>
                  <a:srgbClr val="0F243E"/>
                </a:solidFill>
                <a:latin typeface="Calibri"/>
                <a:ea typeface="Calibri"/>
                <a:cs typeface="Calibri"/>
                <a:sym typeface="Calibri"/>
              </a:rPr>
              <a:t>DIÁLOGO</a:t>
            </a:r>
            <a:endParaRPr sz="3200">
              <a:solidFill>
                <a:srgbClr val="0F243E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316;p9"/>
          <p:cNvSpPr/>
          <p:nvPr/>
        </p:nvSpPr>
        <p:spPr>
          <a:xfrm>
            <a:off x="17426054" y="109965"/>
            <a:ext cx="799855" cy="1050789"/>
          </a:xfrm>
          <a:custGeom>
            <a:rect b="b" l="l" r="r" t="t"/>
            <a:pathLst>
              <a:path extrusionOk="0" h="1050789" w="799855">
                <a:moveTo>
                  <a:pt x="0" y="0"/>
                </a:moveTo>
                <a:lnTo>
                  <a:pt x="799855" y="0"/>
                </a:lnTo>
                <a:lnTo>
                  <a:pt x="799855" y="1050789"/>
                </a:lnTo>
                <a:lnTo>
                  <a:pt x="0" y="1050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29368" l="-148120" r="-131861" t="-333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Google Shape;317;p9"/>
          <p:cNvPicPr preferRelativeResize="0"/>
          <p:nvPr/>
        </p:nvPicPr>
        <p:blipFill rotWithShape="1">
          <a:blip r:embed="rId4">
            <a:alphaModFix/>
          </a:blip>
          <a:srcRect b="3653" l="2695" r="0" t="4316"/>
          <a:stretch/>
        </p:blipFill>
        <p:spPr>
          <a:xfrm>
            <a:off x="0" y="3236025"/>
            <a:ext cx="5910500" cy="42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9"/>
          <p:cNvPicPr preferRelativeResize="0"/>
          <p:nvPr/>
        </p:nvPicPr>
        <p:blipFill rotWithShape="1">
          <a:blip r:embed="rId5">
            <a:alphaModFix/>
          </a:blip>
          <a:srcRect b="1750" l="5544" r="0" t="10259"/>
          <a:stretch/>
        </p:blipFill>
        <p:spPr>
          <a:xfrm>
            <a:off x="5910500" y="3236025"/>
            <a:ext cx="6479700" cy="427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9"/>
          <p:cNvPicPr preferRelativeResize="0"/>
          <p:nvPr/>
        </p:nvPicPr>
        <p:blipFill rotWithShape="1">
          <a:blip r:embed="rId6">
            <a:alphaModFix/>
          </a:blip>
          <a:srcRect b="513" l="109" r="109" t="11014"/>
          <a:stretch/>
        </p:blipFill>
        <p:spPr>
          <a:xfrm>
            <a:off x="12390200" y="3236025"/>
            <a:ext cx="5897800" cy="4274175"/>
          </a:xfrm>
          <a:prstGeom prst="rect">
            <a:avLst/>
          </a:prstGeom>
          <a:noFill/>
          <a:ln>
            <a:noFill/>
          </a:ln>
        </p:spPr>
      </p:pic>
      <p:sp>
        <p:nvSpPr>
          <p:cNvPr id="320" name="Google Shape;320;p9"/>
          <p:cNvSpPr/>
          <p:nvPr/>
        </p:nvSpPr>
        <p:spPr>
          <a:xfrm flipH="1">
            <a:off x="7624575" y="2127643"/>
            <a:ext cx="1029240" cy="374815"/>
          </a:xfrm>
          <a:custGeom>
            <a:rect b="b" l="l" r="r" t="t"/>
            <a:pathLst>
              <a:path extrusionOk="0" h="374815" w="1029240">
                <a:moveTo>
                  <a:pt x="1029240" y="0"/>
                </a:moveTo>
                <a:lnTo>
                  <a:pt x="0" y="0"/>
                </a:lnTo>
                <a:lnTo>
                  <a:pt x="0" y="374815"/>
                </a:lnTo>
                <a:lnTo>
                  <a:pt x="1029240" y="374815"/>
                </a:lnTo>
                <a:lnTo>
                  <a:pt x="102924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p9"/>
          <p:cNvSpPr txBox="1"/>
          <p:nvPr/>
        </p:nvSpPr>
        <p:spPr>
          <a:xfrm>
            <a:off x="2116091" y="1866250"/>
            <a:ext cx="6859800" cy="897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8332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6999">
                <a:solidFill>
                  <a:srgbClr val="514AF0"/>
                </a:solidFill>
              </a:rPr>
              <a:t>Formato </a:t>
            </a:r>
            <a:r>
              <a:rPr lang="pt-BR" sz="6999">
                <a:solidFill>
                  <a:srgbClr val="514AF0"/>
                </a:solidFill>
              </a:rPr>
              <a:t>DSS</a:t>
            </a:r>
            <a:endParaRPr sz="6700">
              <a:solidFill>
                <a:srgbClr val="514AF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2C393C2AFFDC042B875212F65FCF238" ma:contentTypeVersion="17" ma:contentTypeDescription="Crie um novo documento." ma:contentTypeScope="" ma:versionID="69d28e0e27e39de064632f4fc59ea0c0">
  <xsd:schema xmlns:xsd="http://www.w3.org/2001/XMLSchema" xmlns:xs="http://www.w3.org/2001/XMLSchema" xmlns:p="http://schemas.microsoft.com/office/2006/metadata/properties" xmlns:ns2="28aeb66e-8d07-4566-83a3-45b20a0450d5" xmlns:ns3="74f4c896-df19-420e-9c50-fc389be1b4a1" targetNamespace="http://schemas.microsoft.com/office/2006/metadata/properties" ma:root="true" ma:fieldsID="d9980d0d4365b641716996ee647da148" ns2:_="" ns3:_="">
    <xsd:import namespace="28aeb66e-8d07-4566-83a3-45b20a0450d5"/>
    <xsd:import namespace="74f4c896-df19-420e-9c50-fc389be1b4a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8aeb66e-8d07-4566-83a3-45b20a0450d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0" nillable="true" ma:taxonomy="true" ma:internalName="lcf76f155ced4ddcb4097134ff3c332f" ma:taxonomyFieldName="MediaServiceImageTags" ma:displayName="Marcações de imagem" ma:readOnly="false" ma:fieldId="{5cf76f15-5ced-4ddc-b409-7134ff3c332f}" ma:taxonomyMulti="true" ma:sspId="035ca9ce-86a3-43a1-94bd-6c124ba49d9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4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f4c896-df19-420e-9c50-fc389be1b4a1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3d93484b-fad7-4854-b155-30a32be21f95}" ma:internalName="TaxCatchAll" ma:showField="CatchAllData" ma:web="74f4c896-df19-420e-9c50-fc389be1b4a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f4c896-df19-420e-9c50-fc389be1b4a1" xsi:nil="true"/>
    <lcf76f155ced4ddcb4097134ff3c332f xmlns="28aeb66e-8d07-4566-83a3-45b20a0450d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959FFC5-B6F4-4B37-9750-20CC0139CA3B}"/>
</file>

<file path=customXml/itemProps2.xml><?xml version="1.0" encoding="utf-8"?>
<ds:datastoreItem xmlns:ds="http://schemas.openxmlformats.org/officeDocument/2006/customXml" ds:itemID="{39A0F574-C840-4CBD-BE98-0B749D7BF266}"/>
</file>

<file path=customXml/itemProps3.xml><?xml version="1.0" encoding="utf-8"?>
<ds:datastoreItem xmlns:ds="http://schemas.openxmlformats.org/officeDocument/2006/customXml" ds:itemID="{052BEBE0-664C-47A2-8B22-E4194D5DA09B}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Juridico - Sinduscon RS</dc:creator>
  <dcterms:created xsi:type="dcterms:W3CDTF">2006-08-16T00:00:00Z</dcterms:creat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0x01010042C393C2AFFDC042B875212F65FCF238</vt:lpwstr>
  </property>
  <property fmtid="{D5CDD505-2E9C-101B-9397-08002B2CF9AE}" pid="3" name="MediaServiceImageTags">
    <vt:lpwstr/>
  </property>
</Properties>
</file>