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74" r:id="rId7"/>
    <p:sldId id="273" r:id="rId8"/>
    <p:sldId id="276" r:id="rId9"/>
    <p:sldId id="277" r:id="rId10"/>
    <p:sldId id="278" r:id="rId11"/>
    <p:sldId id="279" r:id="rId12"/>
    <p:sldId id="281" r:id="rId13"/>
    <p:sldId id="280" r:id="rId14"/>
    <p:sldId id="282" r:id="rId15"/>
    <p:sldId id="270" r:id="rId16"/>
    <p:sldId id="261" r:id="rId17"/>
  </p:sldIdLst>
  <p:sldSz cx="18288000" cy="10287000"/>
  <p:notesSz cx="6858000" cy="9144000"/>
  <p:embeddedFontLst>
    <p:embeddedFont>
      <p:font typeface="Antic Bold" panose="020B0604020202020204" charset="0"/>
      <p:regular r:id="rId19"/>
    </p:embeddedFont>
    <p:embeddedFont>
      <p:font typeface="B612 Bold" panose="020B0604020202020204" charset="0"/>
      <p:regular r:id="rId20"/>
    </p:embeddedFont>
    <p:embeddedFont>
      <p:font typeface="Berthold Block" panose="020B0604020202020204" charset="0"/>
      <p:regular r:id="rId21"/>
    </p:embeddedFont>
    <p:embeddedFont>
      <p:font typeface="Montaser Arabic" panose="020B0604020202020204" charset="-78"/>
      <p:regular r:id="rId22"/>
    </p:embeddedFont>
    <p:embeddedFont>
      <p:font typeface="Montaser Arabic Bold" panose="020B0604020202020204" charset="-78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F"/>
    <a:srgbClr val="DFD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AFA57E-5314-4D1B-A56F-C37BC6D863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2D2E05-E7D2-4F0D-A6A3-70ECEAA3802F}">
      <dgm:prSet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PORQUE ESTABELECER INDICADORES DE DESEMPENHO?</a:t>
          </a:r>
          <a:endParaRPr lang="en-US" dirty="0">
            <a:solidFill>
              <a:schemeClr val="bg1"/>
            </a:solidFill>
          </a:endParaRPr>
        </a:p>
      </dgm:t>
    </dgm:pt>
    <dgm:pt modelId="{D20B6CEA-F645-42A1-AAAE-A3A2478F0416}" type="parTrans" cxnId="{C2BCDA2D-231D-4873-BEE4-FA4C55C6A74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529F8EC-A83D-4B35-9DCE-A628A44FEAFD}" type="sibTrans" cxnId="{C2BCDA2D-231D-4873-BEE4-FA4C55C6A74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60EE3ED-3C6B-44EE-AEC7-42D58A1B5219}">
      <dgm:prSet/>
      <dgm:spPr/>
      <dgm:t>
        <a:bodyPr/>
        <a:lstStyle/>
        <a:p>
          <a:pPr algn="just"/>
          <a:r>
            <a:rPr lang="pt-BR" b="1" i="0" dirty="0">
              <a:solidFill>
                <a:schemeClr val="bg1"/>
              </a:solidFill>
            </a:rPr>
            <a:t>Avaliação de desempenho</a:t>
          </a:r>
          <a:r>
            <a:rPr lang="pt-BR" b="0" i="0" dirty="0">
              <a:solidFill>
                <a:schemeClr val="bg1"/>
              </a:solidFill>
            </a:rPr>
            <a:t>: permite traduzir objetivos estratégico da empresa em metas mensuráveis, fornecendo uma visão clara e objetiva do quão bem a empresa está a desempenhar.</a:t>
          </a:r>
          <a:endParaRPr lang="en-US" dirty="0">
            <a:solidFill>
              <a:schemeClr val="bg1"/>
            </a:solidFill>
          </a:endParaRPr>
        </a:p>
      </dgm:t>
    </dgm:pt>
    <dgm:pt modelId="{2997C2C9-4382-4884-B07A-7E1CBE4796F4}" type="parTrans" cxnId="{0FFFECBA-F05D-47AD-96C6-15982DC0D0B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445D83D-59B8-423D-AB00-AA1135B95564}" type="sibTrans" cxnId="{0FFFECBA-F05D-47AD-96C6-15982DC0D0B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4C139E-DE35-4F23-89C8-1CE3EE59E4D0}">
      <dgm:prSet/>
      <dgm:spPr/>
      <dgm:t>
        <a:bodyPr/>
        <a:lstStyle/>
        <a:p>
          <a:pPr algn="just"/>
          <a:r>
            <a:rPr lang="pt-BR" b="1" i="0" dirty="0">
              <a:solidFill>
                <a:schemeClr val="bg1"/>
              </a:solidFill>
            </a:rPr>
            <a:t>Decisões Baseadas em Dados:</a:t>
          </a:r>
          <a:r>
            <a:rPr lang="pt-BR" b="0" i="0" dirty="0">
              <a:solidFill>
                <a:schemeClr val="bg1"/>
              </a:solidFill>
            </a:rPr>
            <a:t> Substituem a intuição e as suposições por decisões estratégicas e operacionais fundamentadas em informações concretas, reduzindo riscos e aumentando as chances de sucesso.</a:t>
          </a:r>
          <a:endParaRPr lang="en-US" dirty="0">
            <a:solidFill>
              <a:schemeClr val="bg1"/>
            </a:solidFill>
          </a:endParaRPr>
        </a:p>
      </dgm:t>
    </dgm:pt>
    <dgm:pt modelId="{3ECABFBA-F6EF-4AAB-AFE3-49938FF5EAB9}" type="parTrans" cxnId="{AB02BCDA-6C34-4B3D-BD29-BF5DE5B7177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04A87FE-57C0-4CD8-997A-A55CF901FEE4}" type="sibTrans" cxnId="{AB02BCDA-6C34-4B3D-BD29-BF5DE5B7177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3AC3FE-EAFA-46AE-B6A3-0F8D8FDEA69F}">
      <dgm:prSet/>
      <dgm:spPr/>
      <dgm:t>
        <a:bodyPr/>
        <a:lstStyle/>
        <a:p>
          <a:pPr algn="just"/>
          <a:r>
            <a:rPr lang="pt-BR" b="1" i="0" dirty="0">
              <a:solidFill>
                <a:schemeClr val="bg1"/>
              </a:solidFill>
            </a:rPr>
            <a:t>Acompanhamento de Tendências:</a:t>
          </a:r>
          <a:r>
            <a:rPr lang="pt-BR" b="0" i="0" dirty="0">
              <a:solidFill>
                <a:schemeClr val="bg1"/>
              </a:solidFill>
            </a:rPr>
            <a:t> A análise regular dos indicadores ajuda a identificar padrões e tendências</a:t>
          </a:r>
          <a:endParaRPr lang="en-US" dirty="0">
            <a:solidFill>
              <a:schemeClr val="bg1"/>
            </a:solidFill>
          </a:endParaRPr>
        </a:p>
      </dgm:t>
    </dgm:pt>
    <dgm:pt modelId="{18470071-60B1-4892-A666-460ED1DE1813}" type="parTrans" cxnId="{77EE0BC4-F87D-4955-BAC7-2443950C33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41FE62-75DA-4CCF-A906-1C27D8360104}" type="sibTrans" cxnId="{77EE0BC4-F87D-4955-BAC7-2443950C33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FA37B05-4E0F-438C-B2AA-4CCD1767F0A3}" type="pres">
      <dgm:prSet presAssocID="{E4AFA57E-5314-4D1B-A56F-C37BC6D863A1}" presName="vert0" presStyleCnt="0">
        <dgm:presLayoutVars>
          <dgm:dir/>
          <dgm:animOne val="branch"/>
          <dgm:animLvl val="lvl"/>
        </dgm:presLayoutVars>
      </dgm:prSet>
      <dgm:spPr/>
    </dgm:pt>
    <dgm:pt modelId="{EC22F4F4-3B91-408F-A4C3-5292C7EC3CF1}" type="pres">
      <dgm:prSet presAssocID="{DA2D2E05-E7D2-4F0D-A6A3-70ECEAA3802F}" presName="thickLine" presStyleLbl="alignNode1" presStyleIdx="0" presStyleCnt="1"/>
      <dgm:spPr/>
    </dgm:pt>
    <dgm:pt modelId="{FD29A1D5-1C38-48DC-82FF-4E37CCF1C41E}" type="pres">
      <dgm:prSet presAssocID="{DA2D2E05-E7D2-4F0D-A6A3-70ECEAA3802F}" presName="horz1" presStyleCnt="0"/>
      <dgm:spPr/>
    </dgm:pt>
    <dgm:pt modelId="{B6F01384-ADD4-45B8-91CB-45E2F54109ED}" type="pres">
      <dgm:prSet presAssocID="{DA2D2E05-E7D2-4F0D-A6A3-70ECEAA3802F}" presName="tx1" presStyleLbl="revTx" presStyleIdx="0" presStyleCnt="4"/>
      <dgm:spPr/>
    </dgm:pt>
    <dgm:pt modelId="{D98621D5-ACB1-49D6-A3E3-9A82F9D53412}" type="pres">
      <dgm:prSet presAssocID="{DA2D2E05-E7D2-4F0D-A6A3-70ECEAA3802F}" presName="vert1" presStyleCnt="0"/>
      <dgm:spPr/>
    </dgm:pt>
    <dgm:pt modelId="{400A3BEF-1F44-45A5-9853-8A53E496FE91}" type="pres">
      <dgm:prSet presAssocID="{460EE3ED-3C6B-44EE-AEC7-42D58A1B5219}" presName="vertSpace2a" presStyleCnt="0"/>
      <dgm:spPr/>
    </dgm:pt>
    <dgm:pt modelId="{CC1B1B85-4DB3-456A-A9F5-47F9219E8377}" type="pres">
      <dgm:prSet presAssocID="{460EE3ED-3C6B-44EE-AEC7-42D58A1B5219}" presName="horz2" presStyleCnt="0"/>
      <dgm:spPr/>
    </dgm:pt>
    <dgm:pt modelId="{D6B46025-8D57-4872-BDE2-3D9260802737}" type="pres">
      <dgm:prSet presAssocID="{460EE3ED-3C6B-44EE-AEC7-42D58A1B5219}" presName="horzSpace2" presStyleCnt="0"/>
      <dgm:spPr/>
    </dgm:pt>
    <dgm:pt modelId="{CCFE2662-994D-47E0-A944-59EF1147D492}" type="pres">
      <dgm:prSet presAssocID="{460EE3ED-3C6B-44EE-AEC7-42D58A1B5219}" presName="tx2" presStyleLbl="revTx" presStyleIdx="1" presStyleCnt="4"/>
      <dgm:spPr/>
    </dgm:pt>
    <dgm:pt modelId="{F5A7F702-C5E4-430B-B03A-23235C2D2503}" type="pres">
      <dgm:prSet presAssocID="{460EE3ED-3C6B-44EE-AEC7-42D58A1B5219}" presName="vert2" presStyleCnt="0"/>
      <dgm:spPr/>
    </dgm:pt>
    <dgm:pt modelId="{96B37D36-C519-43AB-86AB-7F9843A625C0}" type="pres">
      <dgm:prSet presAssocID="{460EE3ED-3C6B-44EE-AEC7-42D58A1B5219}" presName="thinLine2b" presStyleLbl="callout" presStyleIdx="0" presStyleCnt="3"/>
      <dgm:spPr/>
    </dgm:pt>
    <dgm:pt modelId="{B5AB1B8E-C8F6-4916-9B17-56C364868967}" type="pres">
      <dgm:prSet presAssocID="{460EE3ED-3C6B-44EE-AEC7-42D58A1B5219}" presName="vertSpace2b" presStyleCnt="0"/>
      <dgm:spPr/>
    </dgm:pt>
    <dgm:pt modelId="{689CF885-9750-4FB5-86F7-17E139BDDB23}" type="pres">
      <dgm:prSet presAssocID="{D34C139E-DE35-4F23-89C8-1CE3EE59E4D0}" presName="horz2" presStyleCnt="0"/>
      <dgm:spPr/>
    </dgm:pt>
    <dgm:pt modelId="{FE536580-B923-43D0-94D8-3B49A30B8E15}" type="pres">
      <dgm:prSet presAssocID="{D34C139E-DE35-4F23-89C8-1CE3EE59E4D0}" presName="horzSpace2" presStyleCnt="0"/>
      <dgm:spPr/>
    </dgm:pt>
    <dgm:pt modelId="{D441C68A-98C6-42DE-B618-E3E12BB5BEAF}" type="pres">
      <dgm:prSet presAssocID="{D34C139E-DE35-4F23-89C8-1CE3EE59E4D0}" presName="tx2" presStyleLbl="revTx" presStyleIdx="2" presStyleCnt="4"/>
      <dgm:spPr/>
    </dgm:pt>
    <dgm:pt modelId="{5D3B56B2-2AF8-48C4-ACD8-AA258ED2F08F}" type="pres">
      <dgm:prSet presAssocID="{D34C139E-DE35-4F23-89C8-1CE3EE59E4D0}" presName="vert2" presStyleCnt="0"/>
      <dgm:spPr/>
    </dgm:pt>
    <dgm:pt modelId="{88870ABB-6551-4050-A244-089B5F6DA7C7}" type="pres">
      <dgm:prSet presAssocID="{D34C139E-DE35-4F23-89C8-1CE3EE59E4D0}" presName="thinLine2b" presStyleLbl="callout" presStyleIdx="1" presStyleCnt="3"/>
      <dgm:spPr/>
    </dgm:pt>
    <dgm:pt modelId="{2CAF1443-E4E8-4A83-8C06-FA281EAA304D}" type="pres">
      <dgm:prSet presAssocID="{D34C139E-DE35-4F23-89C8-1CE3EE59E4D0}" presName="vertSpace2b" presStyleCnt="0"/>
      <dgm:spPr/>
    </dgm:pt>
    <dgm:pt modelId="{59AA8C6A-94AF-4E24-BEEC-C0B594350A61}" type="pres">
      <dgm:prSet presAssocID="{643AC3FE-EAFA-46AE-B6A3-0F8D8FDEA69F}" presName="horz2" presStyleCnt="0"/>
      <dgm:spPr/>
    </dgm:pt>
    <dgm:pt modelId="{98308D19-6382-4BAC-8628-4FFF95B4C9A3}" type="pres">
      <dgm:prSet presAssocID="{643AC3FE-EAFA-46AE-B6A3-0F8D8FDEA69F}" presName="horzSpace2" presStyleCnt="0"/>
      <dgm:spPr/>
    </dgm:pt>
    <dgm:pt modelId="{5F1B5FAB-28A6-4121-8457-834400A7DB1B}" type="pres">
      <dgm:prSet presAssocID="{643AC3FE-EAFA-46AE-B6A3-0F8D8FDEA69F}" presName="tx2" presStyleLbl="revTx" presStyleIdx="3" presStyleCnt="4"/>
      <dgm:spPr/>
    </dgm:pt>
    <dgm:pt modelId="{C0D46305-0CE8-4596-9BE9-B9F5CB921C8B}" type="pres">
      <dgm:prSet presAssocID="{643AC3FE-EAFA-46AE-B6A3-0F8D8FDEA69F}" presName="vert2" presStyleCnt="0"/>
      <dgm:spPr/>
    </dgm:pt>
    <dgm:pt modelId="{325E10D3-8C91-49F2-80C2-37EF4AC9DEA9}" type="pres">
      <dgm:prSet presAssocID="{643AC3FE-EAFA-46AE-B6A3-0F8D8FDEA69F}" presName="thinLine2b" presStyleLbl="callout" presStyleIdx="2" presStyleCnt="3"/>
      <dgm:spPr/>
    </dgm:pt>
    <dgm:pt modelId="{6CE8BA1E-4768-401C-8B97-A41D89209871}" type="pres">
      <dgm:prSet presAssocID="{643AC3FE-EAFA-46AE-B6A3-0F8D8FDEA69F}" presName="vertSpace2b" presStyleCnt="0"/>
      <dgm:spPr/>
    </dgm:pt>
  </dgm:ptLst>
  <dgm:cxnLst>
    <dgm:cxn modelId="{F629A611-1AD1-496E-B46B-2CCAB5889F83}" type="presOf" srcId="{D34C139E-DE35-4F23-89C8-1CE3EE59E4D0}" destId="{D441C68A-98C6-42DE-B618-E3E12BB5BEAF}" srcOrd="0" destOrd="0" presId="urn:microsoft.com/office/officeart/2008/layout/LinedList"/>
    <dgm:cxn modelId="{C2BCDA2D-231D-4873-BEE4-FA4C55C6A74C}" srcId="{E4AFA57E-5314-4D1B-A56F-C37BC6D863A1}" destId="{DA2D2E05-E7D2-4F0D-A6A3-70ECEAA3802F}" srcOrd="0" destOrd="0" parTransId="{D20B6CEA-F645-42A1-AAAE-A3A2478F0416}" sibTransId="{8529F8EC-A83D-4B35-9DCE-A628A44FEAFD}"/>
    <dgm:cxn modelId="{D0FBC54A-C95D-46F6-9CCF-C4F5C76E6E76}" type="presOf" srcId="{460EE3ED-3C6B-44EE-AEC7-42D58A1B5219}" destId="{CCFE2662-994D-47E0-A944-59EF1147D492}" srcOrd="0" destOrd="0" presId="urn:microsoft.com/office/officeart/2008/layout/LinedList"/>
    <dgm:cxn modelId="{CAA90F52-A900-4DDF-BCA1-62BC6CD1E28E}" type="presOf" srcId="{643AC3FE-EAFA-46AE-B6A3-0F8D8FDEA69F}" destId="{5F1B5FAB-28A6-4121-8457-834400A7DB1B}" srcOrd="0" destOrd="0" presId="urn:microsoft.com/office/officeart/2008/layout/LinedList"/>
    <dgm:cxn modelId="{10BE219F-F09A-48D9-B553-D5E54928F482}" type="presOf" srcId="{E4AFA57E-5314-4D1B-A56F-C37BC6D863A1}" destId="{3FA37B05-4E0F-438C-B2AA-4CCD1767F0A3}" srcOrd="0" destOrd="0" presId="urn:microsoft.com/office/officeart/2008/layout/LinedList"/>
    <dgm:cxn modelId="{0FFFECBA-F05D-47AD-96C6-15982DC0D0BD}" srcId="{DA2D2E05-E7D2-4F0D-A6A3-70ECEAA3802F}" destId="{460EE3ED-3C6B-44EE-AEC7-42D58A1B5219}" srcOrd="0" destOrd="0" parTransId="{2997C2C9-4382-4884-B07A-7E1CBE4796F4}" sibTransId="{5445D83D-59B8-423D-AB00-AA1135B95564}"/>
    <dgm:cxn modelId="{7B2560C1-770E-475D-9817-5264C461DA13}" type="presOf" srcId="{DA2D2E05-E7D2-4F0D-A6A3-70ECEAA3802F}" destId="{B6F01384-ADD4-45B8-91CB-45E2F54109ED}" srcOrd="0" destOrd="0" presId="urn:microsoft.com/office/officeart/2008/layout/LinedList"/>
    <dgm:cxn modelId="{77EE0BC4-F87D-4955-BAC7-2443950C333E}" srcId="{DA2D2E05-E7D2-4F0D-A6A3-70ECEAA3802F}" destId="{643AC3FE-EAFA-46AE-B6A3-0F8D8FDEA69F}" srcOrd="2" destOrd="0" parTransId="{18470071-60B1-4892-A666-460ED1DE1813}" sibTransId="{1341FE62-75DA-4CCF-A906-1C27D8360104}"/>
    <dgm:cxn modelId="{AB02BCDA-6C34-4B3D-BD29-BF5DE5B7177A}" srcId="{DA2D2E05-E7D2-4F0D-A6A3-70ECEAA3802F}" destId="{D34C139E-DE35-4F23-89C8-1CE3EE59E4D0}" srcOrd="1" destOrd="0" parTransId="{3ECABFBA-F6EF-4AAB-AFE3-49938FF5EAB9}" sibTransId="{904A87FE-57C0-4CD8-997A-A55CF901FEE4}"/>
    <dgm:cxn modelId="{815C3CEF-45D3-42E4-9ACC-DDB5C2A0827C}" type="presParOf" srcId="{3FA37B05-4E0F-438C-B2AA-4CCD1767F0A3}" destId="{EC22F4F4-3B91-408F-A4C3-5292C7EC3CF1}" srcOrd="0" destOrd="0" presId="urn:microsoft.com/office/officeart/2008/layout/LinedList"/>
    <dgm:cxn modelId="{4C0739A3-7313-44B2-AA55-E4FFC16FF070}" type="presParOf" srcId="{3FA37B05-4E0F-438C-B2AA-4CCD1767F0A3}" destId="{FD29A1D5-1C38-48DC-82FF-4E37CCF1C41E}" srcOrd="1" destOrd="0" presId="urn:microsoft.com/office/officeart/2008/layout/LinedList"/>
    <dgm:cxn modelId="{DAC2516B-CA27-403F-ADD1-A84456AEA0F2}" type="presParOf" srcId="{FD29A1D5-1C38-48DC-82FF-4E37CCF1C41E}" destId="{B6F01384-ADD4-45B8-91CB-45E2F54109ED}" srcOrd="0" destOrd="0" presId="urn:microsoft.com/office/officeart/2008/layout/LinedList"/>
    <dgm:cxn modelId="{93430BF9-496B-4135-B5DD-BA2B931D3D08}" type="presParOf" srcId="{FD29A1D5-1C38-48DC-82FF-4E37CCF1C41E}" destId="{D98621D5-ACB1-49D6-A3E3-9A82F9D53412}" srcOrd="1" destOrd="0" presId="urn:microsoft.com/office/officeart/2008/layout/LinedList"/>
    <dgm:cxn modelId="{E86ECE72-3850-4746-8807-CE70F011AB1D}" type="presParOf" srcId="{D98621D5-ACB1-49D6-A3E3-9A82F9D53412}" destId="{400A3BEF-1F44-45A5-9853-8A53E496FE91}" srcOrd="0" destOrd="0" presId="urn:microsoft.com/office/officeart/2008/layout/LinedList"/>
    <dgm:cxn modelId="{B86455DD-1201-4A84-86CE-84C491929198}" type="presParOf" srcId="{D98621D5-ACB1-49D6-A3E3-9A82F9D53412}" destId="{CC1B1B85-4DB3-456A-A9F5-47F9219E8377}" srcOrd="1" destOrd="0" presId="urn:microsoft.com/office/officeart/2008/layout/LinedList"/>
    <dgm:cxn modelId="{52D95470-FA9E-402F-A2F7-2622D52503DA}" type="presParOf" srcId="{CC1B1B85-4DB3-456A-A9F5-47F9219E8377}" destId="{D6B46025-8D57-4872-BDE2-3D9260802737}" srcOrd="0" destOrd="0" presId="urn:microsoft.com/office/officeart/2008/layout/LinedList"/>
    <dgm:cxn modelId="{ECAF7148-59E9-4571-ABCD-D6FB68909EA8}" type="presParOf" srcId="{CC1B1B85-4DB3-456A-A9F5-47F9219E8377}" destId="{CCFE2662-994D-47E0-A944-59EF1147D492}" srcOrd="1" destOrd="0" presId="urn:microsoft.com/office/officeart/2008/layout/LinedList"/>
    <dgm:cxn modelId="{0B1EFEBE-C61C-407F-B8E1-EBA6F6A52609}" type="presParOf" srcId="{CC1B1B85-4DB3-456A-A9F5-47F9219E8377}" destId="{F5A7F702-C5E4-430B-B03A-23235C2D2503}" srcOrd="2" destOrd="0" presId="urn:microsoft.com/office/officeart/2008/layout/LinedList"/>
    <dgm:cxn modelId="{157B0B24-A521-40A3-9C74-F521A41DB822}" type="presParOf" srcId="{D98621D5-ACB1-49D6-A3E3-9A82F9D53412}" destId="{96B37D36-C519-43AB-86AB-7F9843A625C0}" srcOrd="2" destOrd="0" presId="urn:microsoft.com/office/officeart/2008/layout/LinedList"/>
    <dgm:cxn modelId="{357E8FE4-D85B-4A9B-94EC-6D83F7CC8CC4}" type="presParOf" srcId="{D98621D5-ACB1-49D6-A3E3-9A82F9D53412}" destId="{B5AB1B8E-C8F6-4916-9B17-56C364868967}" srcOrd="3" destOrd="0" presId="urn:microsoft.com/office/officeart/2008/layout/LinedList"/>
    <dgm:cxn modelId="{562A6113-8D7F-4B38-8577-8633A1B5D51D}" type="presParOf" srcId="{D98621D5-ACB1-49D6-A3E3-9A82F9D53412}" destId="{689CF885-9750-4FB5-86F7-17E139BDDB23}" srcOrd="4" destOrd="0" presId="urn:microsoft.com/office/officeart/2008/layout/LinedList"/>
    <dgm:cxn modelId="{C20FCD0A-315A-410F-BD19-B6EB3579DBDE}" type="presParOf" srcId="{689CF885-9750-4FB5-86F7-17E139BDDB23}" destId="{FE536580-B923-43D0-94D8-3B49A30B8E15}" srcOrd="0" destOrd="0" presId="urn:microsoft.com/office/officeart/2008/layout/LinedList"/>
    <dgm:cxn modelId="{81E14774-F635-46AF-9049-84EA64751AD3}" type="presParOf" srcId="{689CF885-9750-4FB5-86F7-17E139BDDB23}" destId="{D441C68A-98C6-42DE-B618-E3E12BB5BEAF}" srcOrd="1" destOrd="0" presId="urn:microsoft.com/office/officeart/2008/layout/LinedList"/>
    <dgm:cxn modelId="{5ADE856A-48CE-4E21-9B78-24A9A4466108}" type="presParOf" srcId="{689CF885-9750-4FB5-86F7-17E139BDDB23}" destId="{5D3B56B2-2AF8-48C4-ACD8-AA258ED2F08F}" srcOrd="2" destOrd="0" presId="urn:microsoft.com/office/officeart/2008/layout/LinedList"/>
    <dgm:cxn modelId="{6DDB7E6E-5699-485B-A847-7E37C1BA4BC1}" type="presParOf" srcId="{D98621D5-ACB1-49D6-A3E3-9A82F9D53412}" destId="{88870ABB-6551-4050-A244-089B5F6DA7C7}" srcOrd="5" destOrd="0" presId="urn:microsoft.com/office/officeart/2008/layout/LinedList"/>
    <dgm:cxn modelId="{049BA2FA-7FFD-4B47-B31C-321F093CA99B}" type="presParOf" srcId="{D98621D5-ACB1-49D6-A3E3-9A82F9D53412}" destId="{2CAF1443-E4E8-4A83-8C06-FA281EAA304D}" srcOrd="6" destOrd="0" presId="urn:microsoft.com/office/officeart/2008/layout/LinedList"/>
    <dgm:cxn modelId="{84681030-2A0F-4D16-BED4-2659F00027D8}" type="presParOf" srcId="{D98621D5-ACB1-49D6-A3E3-9A82F9D53412}" destId="{59AA8C6A-94AF-4E24-BEEC-C0B594350A61}" srcOrd="7" destOrd="0" presId="urn:microsoft.com/office/officeart/2008/layout/LinedList"/>
    <dgm:cxn modelId="{5C7D7D0F-B3CA-4D8A-A0AB-EED6A0695450}" type="presParOf" srcId="{59AA8C6A-94AF-4E24-BEEC-C0B594350A61}" destId="{98308D19-6382-4BAC-8628-4FFF95B4C9A3}" srcOrd="0" destOrd="0" presId="urn:microsoft.com/office/officeart/2008/layout/LinedList"/>
    <dgm:cxn modelId="{ED44C02E-7B0F-4FDA-8BE1-86DFDFE4996A}" type="presParOf" srcId="{59AA8C6A-94AF-4E24-BEEC-C0B594350A61}" destId="{5F1B5FAB-28A6-4121-8457-834400A7DB1B}" srcOrd="1" destOrd="0" presId="urn:microsoft.com/office/officeart/2008/layout/LinedList"/>
    <dgm:cxn modelId="{036E3F3A-E7FE-463C-B6DB-6A9F1446FB87}" type="presParOf" srcId="{59AA8C6A-94AF-4E24-BEEC-C0B594350A61}" destId="{C0D46305-0CE8-4596-9BE9-B9F5CB921C8B}" srcOrd="2" destOrd="0" presId="urn:microsoft.com/office/officeart/2008/layout/LinedList"/>
    <dgm:cxn modelId="{AE0929F0-6A75-4462-B23E-384CA9DCDC5C}" type="presParOf" srcId="{D98621D5-ACB1-49D6-A3E3-9A82F9D53412}" destId="{325E10D3-8C91-49F2-80C2-37EF4AC9DEA9}" srcOrd="8" destOrd="0" presId="urn:microsoft.com/office/officeart/2008/layout/LinedList"/>
    <dgm:cxn modelId="{976EC9AC-3262-400E-88FF-3163CEDD4658}" type="presParOf" srcId="{D98621D5-ACB1-49D6-A3E3-9A82F9D53412}" destId="{6CE8BA1E-4768-401C-8B97-A41D8920987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AFA57E-5314-4D1B-A56F-C37BC6D863A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2D2E05-E7D2-4F0D-A6A3-70ECEAA3802F}">
      <dgm:prSet/>
      <dgm:spPr/>
      <dgm:t>
        <a:bodyPr/>
        <a:lstStyle/>
        <a:p>
          <a:r>
            <a:rPr lang="pt-BR" dirty="0">
              <a:solidFill>
                <a:schemeClr val="bg1"/>
              </a:solidFill>
            </a:rPr>
            <a:t>PORQUE ESTABELECER INDICADORES DE DESEMPENHO?</a:t>
          </a:r>
          <a:endParaRPr lang="en-US" dirty="0">
            <a:solidFill>
              <a:schemeClr val="bg1"/>
            </a:solidFill>
          </a:endParaRPr>
        </a:p>
      </dgm:t>
    </dgm:pt>
    <dgm:pt modelId="{D20B6CEA-F645-42A1-AAAE-A3A2478F0416}" type="parTrans" cxnId="{C2BCDA2D-231D-4873-BEE4-FA4C55C6A74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529F8EC-A83D-4B35-9DCE-A628A44FEAFD}" type="sibTrans" cxnId="{C2BCDA2D-231D-4873-BEE4-FA4C55C6A74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60EE3ED-3C6B-44EE-AEC7-42D58A1B5219}">
      <dgm:prSet/>
      <dgm:spPr/>
      <dgm:t>
        <a:bodyPr/>
        <a:lstStyle/>
        <a:p>
          <a:pPr algn="just"/>
          <a:r>
            <a:rPr lang="pt-BR" b="1" i="0" dirty="0">
              <a:solidFill>
                <a:schemeClr val="bg1"/>
              </a:solidFill>
            </a:rPr>
            <a:t>Estabelecimento e monitoramento de metas:</a:t>
          </a:r>
          <a:r>
            <a:rPr lang="pt-BR" b="0" i="0" dirty="0">
              <a:solidFill>
                <a:schemeClr val="bg1"/>
              </a:solidFill>
            </a:rPr>
            <a:t> Funcionam como um "termómetro" que demonstra se a empresa está a progredir em direção aos seus objetivos estratégicos.</a:t>
          </a:r>
          <a:endParaRPr lang="en-US" dirty="0">
            <a:solidFill>
              <a:schemeClr val="bg1"/>
            </a:solidFill>
          </a:endParaRPr>
        </a:p>
      </dgm:t>
    </dgm:pt>
    <dgm:pt modelId="{2997C2C9-4382-4884-B07A-7E1CBE4796F4}" type="parTrans" cxnId="{0FFFECBA-F05D-47AD-96C6-15982DC0D0B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445D83D-59B8-423D-AB00-AA1135B95564}" type="sibTrans" cxnId="{0FFFECBA-F05D-47AD-96C6-15982DC0D0B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4C139E-DE35-4F23-89C8-1CE3EE59E4D0}">
      <dgm:prSet/>
      <dgm:spPr/>
      <dgm:t>
        <a:bodyPr/>
        <a:lstStyle/>
        <a:p>
          <a:pPr algn="just"/>
          <a:r>
            <a:rPr lang="pt-BR" b="1" i="0" dirty="0">
              <a:solidFill>
                <a:schemeClr val="bg1"/>
              </a:solidFill>
            </a:rPr>
            <a:t>Identificação de melhorias e priorização de recursos:</a:t>
          </a:r>
          <a:r>
            <a:rPr lang="pt-BR" b="0" i="0" dirty="0">
              <a:solidFill>
                <a:schemeClr val="bg1"/>
              </a:solidFill>
            </a:rPr>
            <a:t> Permitem detectar problemas ou processos ineficientes, ajudando a identificar onde investir tempo, dinheiro e esforço para obter os melhores resultados.</a:t>
          </a:r>
          <a:endParaRPr lang="en-US" dirty="0">
            <a:solidFill>
              <a:schemeClr val="bg1"/>
            </a:solidFill>
          </a:endParaRPr>
        </a:p>
      </dgm:t>
    </dgm:pt>
    <dgm:pt modelId="{3ECABFBA-F6EF-4AAB-AFE3-49938FF5EAB9}" type="parTrans" cxnId="{AB02BCDA-6C34-4B3D-BD29-BF5DE5B7177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904A87FE-57C0-4CD8-997A-A55CF901FEE4}" type="sibTrans" cxnId="{AB02BCDA-6C34-4B3D-BD29-BF5DE5B7177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43AC3FE-EAFA-46AE-B6A3-0F8D8FDEA69F}">
      <dgm:prSet/>
      <dgm:spPr/>
      <dgm:t>
        <a:bodyPr/>
        <a:lstStyle/>
        <a:p>
          <a:pPr algn="just"/>
          <a:r>
            <a:rPr lang="pt-BR" b="1" i="0" dirty="0">
              <a:solidFill>
                <a:schemeClr val="bg1"/>
              </a:solidFill>
            </a:rPr>
            <a:t>Melhoria da comunicação e alinhamento:</a:t>
          </a:r>
          <a:r>
            <a:rPr lang="pt-BR" b="0" i="0" dirty="0">
              <a:solidFill>
                <a:schemeClr val="bg1"/>
              </a:solidFill>
            </a:rPr>
            <a:t> Podem ser usados para comunicar o progresso e alinhar as equipes em torno de objetivos comuns, promovendo o engajamento.</a:t>
          </a:r>
          <a:endParaRPr lang="en-US" dirty="0">
            <a:solidFill>
              <a:schemeClr val="bg1"/>
            </a:solidFill>
          </a:endParaRPr>
        </a:p>
      </dgm:t>
    </dgm:pt>
    <dgm:pt modelId="{18470071-60B1-4892-A666-460ED1DE1813}" type="parTrans" cxnId="{77EE0BC4-F87D-4955-BAC7-2443950C33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41FE62-75DA-4CCF-A906-1C27D8360104}" type="sibTrans" cxnId="{77EE0BC4-F87D-4955-BAC7-2443950C33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FA37B05-4E0F-438C-B2AA-4CCD1767F0A3}" type="pres">
      <dgm:prSet presAssocID="{E4AFA57E-5314-4D1B-A56F-C37BC6D863A1}" presName="vert0" presStyleCnt="0">
        <dgm:presLayoutVars>
          <dgm:dir/>
          <dgm:animOne val="branch"/>
          <dgm:animLvl val="lvl"/>
        </dgm:presLayoutVars>
      </dgm:prSet>
      <dgm:spPr/>
    </dgm:pt>
    <dgm:pt modelId="{EC22F4F4-3B91-408F-A4C3-5292C7EC3CF1}" type="pres">
      <dgm:prSet presAssocID="{DA2D2E05-E7D2-4F0D-A6A3-70ECEAA3802F}" presName="thickLine" presStyleLbl="alignNode1" presStyleIdx="0" presStyleCnt="1"/>
      <dgm:spPr/>
    </dgm:pt>
    <dgm:pt modelId="{FD29A1D5-1C38-48DC-82FF-4E37CCF1C41E}" type="pres">
      <dgm:prSet presAssocID="{DA2D2E05-E7D2-4F0D-A6A3-70ECEAA3802F}" presName="horz1" presStyleCnt="0"/>
      <dgm:spPr/>
    </dgm:pt>
    <dgm:pt modelId="{B6F01384-ADD4-45B8-91CB-45E2F54109ED}" type="pres">
      <dgm:prSet presAssocID="{DA2D2E05-E7D2-4F0D-A6A3-70ECEAA3802F}" presName="tx1" presStyleLbl="revTx" presStyleIdx="0" presStyleCnt="4"/>
      <dgm:spPr/>
    </dgm:pt>
    <dgm:pt modelId="{D98621D5-ACB1-49D6-A3E3-9A82F9D53412}" type="pres">
      <dgm:prSet presAssocID="{DA2D2E05-E7D2-4F0D-A6A3-70ECEAA3802F}" presName="vert1" presStyleCnt="0"/>
      <dgm:spPr/>
    </dgm:pt>
    <dgm:pt modelId="{400A3BEF-1F44-45A5-9853-8A53E496FE91}" type="pres">
      <dgm:prSet presAssocID="{460EE3ED-3C6B-44EE-AEC7-42D58A1B5219}" presName="vertSpace2a" presStyleCnt="0"/>
      <dgm:spPr/>
    </dgm:pt>
    <dgm:pt modelId="{CC1B1B85-4DB3-456A-A9F5-47F9219E8377}" type="pres">
      <dgm:prSet presAssocID="{460EE3ED-3C6B-44EE-AEC7-42D58A1B5219}" presName="horz2" presStyleCnt="0"/>
      <dgm:spPr/>
    </dgm:pt>
    <dgm:pt modelId="{D6B46025-8D57-4872-BDE2-3D9260802737}" type="pres">
      <dgm:prSet presAssocID="{460EE3ED-3C6B-44EE-AEC7-42D58A1B5219}" presName="horzSpace2" presStyleCnt="0"/>
      <dgm:spPr/>
    </dgm:pt>
    <dgm:pt modelId="{CCFE2662-994D-47E0-A944-59EF1147D492}" type="pres">
      <dgm:prSet presAssocID="{460EE3ED-3C6B-44EE-AEC7-42D58A1B5219}" presName="tx2" presStyleLbl="revTx" presStyleIdx="1" presStyleCnt="4"/>
      <dgm:spPr/>
    </dgm:pt>
    <dgm:pt modelId="{F5A7F702-C5E4-430B-B03A-23235C2D2503}" type="pres">
      <dgm:prSet presAssocID="{460EE3ED-3C6B-44EE-AEC7-42D58A1B5219}" presName="vert2" presStyleCnt="0"/>
      <dgm:spPr/>
    </dgm:pt>
    <dgm:pt modelId="{96B37D36-C519-43AB-86AB-7F9843A625C0}" type="pres">
      <dgm:prSet presAssocID="{460EE3ED-3C6B-44EE-AEC7-42D58A1B5219}" presName="thinLine2b" presStyleLbl="callout" presStyleIdx="0" presStyleCnt="3"/>
      <dgm:spPr/>
    </dgm:pt>
    <dgm:pt modelId="{B5AB1B8E-C8F6-4916-9B17-56C364868967}" type="pres">
      <dgm:prSet presAssocID="{460EE3ED-3C6B-44EE-AEC7-42D58A1B5219}" presName="vertSpace2b" presStyleCnt="0"/>
      <dgm:spPr/>
    </dgm:pt>
    <dgm:pt modelId="{689CF885-9750-4FB5-86F7-17E139BDDB23}" type="pres">
      <dgm:prSet presAssocID="{D34C139E-DE35-4F23-89C8-1CE3EE59E4D0}" presName="horz2" presStyleCnt="0"/>
      <dgm:spPr/>
    </dgm:pt>
    <dgm:pt modelId="{FE536580-B923-43D0-94D8-3B49A30B8E15}" type="pres">
      <dgm:prSet presAssocID="{D34C139E-DE35-4F23-89C8-1CE3EE59E4D0}" presName="horzSpace2" presStyleCnt="0"/>
      <dgm:spPr/>
    </dgm:pt>
    <dgm:pt modelId="{D441C68A-98C6-42DE-B618-E3E12BB5BEAF}" type="pres">
      <dgm:prSet presAssocID="{D34C139E-DE35-4F23-89C8-1CE3EE59E4D0}" presName="tx2" presStyleLbl="revTx" presStyleIdx="2" presStyleCnt="4"/>
      <dgm:spPr/>
    </dgm:pt>
    <dgm:pt modelId="{5D3B56B2-2AF8-48C4-ACD8-AA258ED2F08F}" type="pres">
      <dgm:prSet presAssocID="{D34C139E-DE35-4F23-89C8-1CE3EE59E4D0}" presName="vert2" presStyleCnt="0"/>
      <dgm:spPr/>
    </dgm:pt>
    <dgm:pt modelId="{88870ABB-6551-4050-A244-089B5F6DA7C7}" type="pres">
      <dgm:prSet presAssocID="{D34C139E-DE35-4F23-89C8-1CE3EE59E4D0}" presName="thinLine2b" presStyleLbl="callout" presStyleIdx="1" presStyleCnt="3"/>
      <dgm:spPr/>
    </dgm:pt>
    <dgm:pt modelId="{2CAF1443-E4E8-4A83-8C06-FA281EAA304D}" type="pres">
      <dgm:prSet presAssocID="{D34C139E-DE35-4F23-89C8-1CE3EE59E4D0}" presName="vertSpace2b" presStyleCnt="0"/>
      <dgm:spPr/>
    </dgm:pt>
    <dgm:pt modelId="{59AA8C6A-94AF-4E24-BEEC-C0B594350A61}" type="pres">
      <dgm:prSet presAssocID="{643AC3FE-EAFA-46AE-B6A3-0F8D8FDEA69F}" presName="horz2" presStyleCnt="0"/>
      <dgm:spPr/>
    </dgm:pt>
    <dgm:pt modelId="{98308D19-6382-4BAC-8628-4FFF95B4C9A3}" type="pres">
      <dgm:prSet presAssocID="{643AC3FE-EAFA-46AE-B6A3-0F8D8FDEA69F}" presName="horzSpace2" presStyleCnt="0"/>
      <dgm:spPr/>
    </dgm:pt>
    <dgm:pt modelId="{5F1B5FAB-28A6-4121-8457-834400A7DB1B}" type="pres">
      <dgm:prSet presAssocID="{643AC3FE-EAFA-46AE-B6A3-0F8D8FDEA69F}" presName="tx2" presStyleLbl="revTx" presStyleIdx="3" presStyleCnt="4"/>
      <dgm:spPr/>
    </dgm:pt>
    <dgm:pt modelId="{C0D46305-0CE8-4596-9BE9-B9F5CB921C8B}" type="pres">
      <dgm:prSet presAssocID="{643AC3FE-EAFA-46AE-B6A3-0F8D8FDEA69F}" presName="vert2" presStyleCnt="0"/>
      <dgm:spPr/>
    </dgm:pt>
    <dgm:pt modelId="{325E10D3-8C91-49F2-80C2-37EF4AC9DEA9}" type="pres">
      <dgm:prSet presAssocID="{643AC3FE-EAFA-46AE-B6A3-0F8D8FDEA69F}" presName="thinLine2b" presStyleLbl="callout" presStyleIdx="2" presStyleCnt="3"/>
      <dgm:spPr/>
    </dgm:pt>
    <dgm:pt modelId="{6CE8BA1E-4768-401C-8B97-A41D89209871}" type="pres">
      <dgm:prSet presAssocID="{643AC3FE-EAFA-46AE-B6A3-0F8D8FDEA69F}" presName="vertSpace2b" presStyleCnt="0"/>
      <dgm:spPr/>
    </dgm:pt>
  </dgm:ptLst>
  <dgm:cxnLst>
    <dgm:cxn modelId="{F629A611-1AD1-496E-B46B-2CCAB5889F83}" type="presOf" srcId="{D34C139E-DE35-4F23-89C8-1CE3EE59E4D0}" destId="{D441C68A-98C6-42DE-B618-E3E12BB5BEAF}" srcOrd="0" destOrd="0" presId="urn:microsoft.com/office/officeart/2008/layout/LinedList"/>
    <dgm:cxn modelId="{C2BCDA2D-231D-4873-BEE4-FA4C55C6A74C}" srcId="{E4AFA57E-5314-4D1B-A56F-C37BC6D863A1}" destId="{DA2D2E05-E7D2-4F0D-A6A3-70ECEAA3802F}" srcOrd="0" destOrd="0" parTransId="{D20B6CEA-F645-42A1-AAAE-A3A2478F0416}" sibTransId="{8529F8EC-A83D-4B35-9DCE-A628A44FEAFD}"/>
    <dgm:cxn modelId="{D0FBC54A-C95D-46F6-9CCF-C4F5C76E6E76}" type="presOf" srcId="{460EE3ED-3C6B-44EE-AEC7-42D58A1B5219}" destId="{CCFE2662-994D-47E0-A944-59EF1147D492}" srcOrd="0" destOrd="0" presId="urn:microsoft.com/office/officeart/2008/layout/LinedList"/>
    <dgm:cxn modelId="{CAA90F52-A900-4DDF-BCA1-62BC6CD1E28E}" type="presOf" srcId="{643AC3FE-EAFA-46AE-B6A3-0F8D8FDEA69F}" destId="{5F1B5FAB-28A6-4121-8457-834400A7DB1B}" srcOrd="0" destOrd="0" presId="urn:microsoft.com/office/officeart/2008/layout/LinedList"/>
    <dgm:cxn modelId="{10BE219F-F09A-48D9-B553-D5E54928F482}" type="presOf" srcId="{E4AFA57E-5314-4D1B-A56F-C37BC6D863A1}" destId="{3FA37B05-4E0F-438C-B2AA-4CCD1767F0A3}" srcOrd="0" destOrd="0" presId="urn:microsoft.com/office/officeart/2008/layout/LinedList"/>
    <dgm:cxn modelId="{0FFFECBA-F05D-47AD-96C6-15982DC0D0BD}" srcId="{DA2D2E05-E7D2-4F0D-A6A3-70ECEAA3802F}" destId="{460EE3ED-3C6B-44EE-AEC7-42D58A1B5219}" srcOrd="0" destOrd="0" parTransId="{2997C2C9-4382-4884-B07A-7E1CBE4796F4}" sibTransId="{5445D83D-59B8-423D-AB00-AA1135B95564}"/>
    <dgm:cxn modelId="{7B2560C1-770E-475D-9817-5264C461DA13}" type="presOf" srcId="{DA2D2E05-E7D2-4F0D-A6A3-70ECEAA3802F}" destId="{B6F01384-ADD4-45B8-91CB-45E2F54109ED}" srcOrd="0" destOrd="0" presId="urn:microsoft.com/office/officeart/2008/layout/LinedList"/>
    <dgm:cxn modelId="{77EE0BC4-F87D-4955-BAC7-2443950C333E}" srcId="{DA2D2E05-E7D2-4F0D-A6A3-70ECEAA3802F}" destId="{643AC3FE-EAFA-46AE-B6A3-0F8D8FDEA69F}" srcOrd="2" destOrd="0" parTransId="{18470071-60B1-4892-A666-460ED1DE1813}" sibTransId="{1341FE62-75DA-4CCF-A906-1C27D8360104}"/>
    <dgm:cxn modelId="{AB02BCDA-6C34-4B3D-BD29-BF5DE5B7177A}" srcId="{DA2D2E05-E7D2-4F0D-A6A3-70ECEAA3802F}" destId="{D34C139E-DE35-4F23-89C8-1CE3EE59E4D0}" srcOrd="1" destOrd="0" parTransId="{3ECABFBA-F6EF-4AAB-AFE3-49938FF5EAB9}" sibTransId="{904A87FE-57C0-4CD8-997A-A55CF901FEE4}"/>
    <dgm:cxn modelId="{815C3CEF-45D3-42E4-9ACC-DDB5C2A0827C}" type="presParOf" srcId="{3FA37B05-4E0F-438C-B2AA-4CCD1767F0A3}" destId="{EC22F4F4-3B91-408F-A4C3-5292C7EC3CF1}" srcOrd="0" destOrd="0" presId="urn:microsoft.com/office/officeart/2008/layout/LinedList"/>
    <dgm:cxn modelId="{4C0739A3-7313-44B2-AA55-E4FFC16FF070}" type="presParOf" srcId="{3FA37B05-4E0F-438C-B2AA-4CCD1767F0A3}" destId="{FD29A1D5-1C38-48DC-82FF-4E37CCF1C41E}" srcOrd="1" destOrd="0" presId="urn:microsoft.com/office/officeart/2008/layout/LinedList"/>
    <dgm:cxn modelId="{DAC2516B-CA27-403F-ADD1-A84456AEA0F2}" type="presParOf" srcId="{FD29A1D5-1C38-48DC-82FF-4E37CCF1C41E}" destId="{B6F01384-ADD4-45B8-91CB-45E2F54109ED}" srcOrd="0" destOrd="0" presId="urn:microsoft.com/office/officeart/2008/layout/LinedList"/>
    <dgm:cxn modelId="{93430BF9-496B-4135-B5DD-BA2B931D3D08}" type="presParOf" srcId="{FD29A1D5-1C38-48DC-82FF-4E37CCF1C41E}" destId="{D98621D5-ACB1-49D6-A3E3-9A82F9D53412}" srcOrd="1" destOrd="0" presId="urn:microsoft.com/office/officeart/2008/layout/LinedList"/>
    <dgm:cxn modelId="{E86ECE72-3850-4746-8807-CE70F011AB1D}" type="presParOf" srcId="{D98621D5-ACB1-49D6-A3E3-9A82F9D53412}" destId="{400A3BEF-1F44-45A5-9853-8A53E496FE91}" srcOrd="0" destOrd="0" presId="urn:microsoft.com/office/officeart/2008/layout/LinedList"/>
    <dgm:cxn modelId="{B86455DD-1201-4A84-86CE-84C491929198}" type="presParOf" srcId="{D98621D5-ACB1-49D6-A3E3-9A82F9D53412}" destId="{CC1B1B85-4DB3-456A-A9F5-47F9219E8377}" srcOrd="1" destOrd="0" presId="urn:microsoft.com/office/officeart/2008/layout/LinedList"/>
    <dgm:cxn modelId="{52D95470-FA9E-402F-A2F7-2622D52503DA}" type="presParOf" srcId="{CC1B1B85-4DB3-456A-A9F5-47F9219E8377}" destId="{D6B46025-8D57-4872-BDE2-3D9260802737}" srcOrd="0" destOrd="0" presId="urn:microsoft.com/office/officeart/2008/layout/LinedList"/>
    <dgm:cxn modelId="{ECAF7148-59E9-4571-ABCD-D6FB68909EA8}" type="presParOf" srcId="{CC1B1B85-4DB3-456A-A9F5-47F9219E8377}" destId="{CCFE2662-994D-47E0-A944-59EF1147D492}" srcOrd="1" destOrd="0" presId="urn:microsoft.com/office/officeart/2008/layout/LinedList"/>
    <dgm:cxn modelId="{0B1EFEBE-C61C-407F-B8E1-EBA6F6A52609}" type="presParOf" srcId="{CC1B1B85-4DB3-456A-A9F5-47F9219E8377}" destId="{F5A7F702-C5E4-430B-B03A-23235C2D2503}" srcOrd="2" destOrd="0" presId="urn:microsoft.com/office/officeart/2008/layout/LinedList"/>
    <dgm:cxn modelId="{157B0B24-A521-40A3-9C74-F521A41DB822}" type="presParOf" srcId="{D98621D5-ACB1-49D6-A3E3-9A82F9D53412}" destId="{96B37D36-C519-43AB-86AB-7F9843A625C0}" srcOrd="2" destOrd="0" presId="urn:microsoft.com/office/officeart/2008/layout/LinedList"/>
    <dgm:cxn modelId="{357E8FE4-D85B-4A9B-94EC-6D83F7CC8CC4}" type="presParOf" srcId="{D98621D5-ACB1-49D6-A3E3-9A82F9D53412}" destId="{B5AB1B8E-C8F6-4916-9B17-56C364868967}" srcOrd="3" destOrd="0" presId="urn:microsoft.com/office/officeart/2008/layout/LinedList"/>
    <dgm:cxn modelId="{562A6113-8D7F-4B38-8577-8633A1B5D51D}" type="presParOf" srcId="{D98621D5-ACB1-49D6-A3E3-9A82F9D53412}" destId="{689CF885-9750-4FB5-86F7-17E139BDDB23}" srcOrd="4" destOrd="0" presId="urn:microsoft.com/office/officeart/2008/layout/LinedList"/>
    <dgm:cxn modelId="{C20FCD0A-315A-410F-BD19-B6EB3579DBDE}" type="presParOf" srcId="{689CF885-9750-4FB5-86F7-17E139BDDB23}" destId="{FE536580-B923-43D0-94D8-3B49A30B8E15}" srcOrd="0" destOrd="0" presId="urn:microsoft.com/office/officeart/2008/layout/LinedList"/>
    <dgm:cxn modelId="{81E14774-F635-46AF-9049-84EA64751AD3}" type="presParOf" srcId="{689CF885-9750-4FB5-86F7-17E139BDDB23}" destId="{D441C68A-98C6-42DE-B618-E3E12BB5BEAF}" srcOrd="1" destOrd="0" presId="urn:microsoft.com/office/officeart/2008/layout/LinedList"/>
    <dgm:cxn modelId="{5ADE856A-48CE-4E21-9B78-24A9A4466108}" type="presParOf" srcId="{689CF885-9750-4FB5-86F7-17E139BDDB23}" destId="{5D3B56B2-2AF8-48C4-ACD8-AA258ED2F08F}" srcOrd="2" destOrd="0" presId="urn:microsoft.com/office/officeart/2008/layout/LinedList"/>
    <dgm:cxn modelId="{6DDB7E6E-5699-485B-A847-7E37C1BA4BC1}" type="presParOf" srcId="{D98621D5-ACB1-49D6-A3E3-9A82F9D53412}" destId="{88870ABB-6551-4050-A244-089B5F6DA7C7}" srcOrd="5" destOrd="0" presId="urn:microsoft.com/office/officeart/2008/layout/LinedList"/>
    <dgm:cxn modelId="{049BA2FA-7FFD-4B47-B31C-321F093CA99B}" type="presParOf" srcId="{D98621D5-ACB1-49D6-A3E3-9A82F9D53412}" destId="{2CAF1443-E4E8-4A83-8C06-FA281EAA304D}" srcOrd="6" destOrd="0" presId="urn:microsoft.com/office/officeart/2008/layout/LinedList"/>
    <dgm:cxn modelId="{84681030-2A0F-4D16-BED4-2659F00027D8}" type="presParOf" srcId="{D98621D5-ACB1-49D6-A3E3-9A82F9D53412}" destId="{59AA8C6A-94AF-4E24-BEEC-C0B594350A61}" srcOrd="7" destOrd="0" presId="urn:microsoft.com/office/officeart/2008/layout/LinedList"/>
    <dgm:cxn modelId="{5C7D7D0F-B3CA-4D8A-A0AB-EED6A0695450}" type="presParOf" srcId="{59AA8C6A-94AF-4E24-BEEC-C0B594350A61}" destId="{98308D19-6382-4BAC-8628-4FFF95B4C9A3}" srcOrd="0" destOrd="0" presId="urn:microsoft.com/office/officeart/2008/layout/LinedList"/>
    <dgm:cxn modelId="{ED44C02E-7B0F-4FDA-8BE1-86DFDFE4996A}" type="presParOf" srcId="{59AA8C6A-94AF-4E24-BEEC-C0B594350A61}" destId="{5F1B5FAB-28A6-4121-8457-834400A7DB1B}" srcOrd="1" destOrd="0" presId="urn:microsoft.com/office/officeart/2008/layout/LinedList"/>
    <dgm:cxn modelId="{036E3F3A-E7FE-463C-B6DB-6A9F1446FB87}" type="presParOf" srcId="{59AA8C6A-94AF-4E24-BEEC-C0B594350A61}" destId="{C0D46305-0CE8-4596-9BE9-B9F5CB921C8B}" srcOrd="2" destOrd="0" presId="urn:microsoft.com/office/officeart/2008/layout/LinedList"/>
    <dgm:cxn modelId="{AE0929F0-6A75-4462-B23E-384CA9DCDC5C}" type="presParOf" srcId="{D98621D5-ACB1-49D6-A3E3-9A82F9D53412}" destId="{325E10D3-8C91-49F2-80C2-37EF4AC9DEA9}" srcOrd="8" destOrd="0" presId="urn:microsoft.com/office/officeart/2008/layout/LinedList"/>
    <dgm:cxn modelId="{976EC9AC-3262-400E-88FF-3163CEDD4658}" type="presParOf" srcId="{D98621D5-ACB1-49D6-A3E3-9A82F9D53412}" destId="{6CE8BA1E-4768-401C-8B97-A41D8920987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2F4F4-3B91-408F-A4C3-5292C7EC3CF1}">
      <dsp:nvSpPr>
        <dsp:cNvPr id="0" name=""/>
        <dsp:cNvSpPr/>
      </dsp:nvSpPr>
      <dsp:spPr>
        <a:xfrm>
          <a:off x="0" y="0"/>
          <a:ext cx="1264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01384-ADD4-45B8-91CB-45E2F54109ED}">
      <dsp:nvSpPr>
        <dsp:cNvPr id="0" name=""/>
        <dsp:cNvSpPr/>
      </dsp:nvSpPr>
      <dsp:spPr>
        <a:xfrm>
          <a:off x="0" y="0"/>
          <a:ext cx="2529840" cy="493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bg1"/>
              </a:solidFill>
            </a:rPr>
            <a:t>PORQUE ESTABELECER INDICADORES DE DESEMPENHO?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0"/>
        <a:ext cx="2529840" cy="4931046"/>
      </dsp:txXfrm>
    </dsp:sp>
    <dsp:sp modelId="{CCFE2662-994D-47E0-A944-59EF1147D492}">
      <dsp:nvSpPr>
        <dsp:cNvPr id="0" name=""/>
        <dsp:cNvSpPr/>
      </dsp:nvSpPr>
      <dsp:spPr>
        <a:xfrm>
          <a:off x="2719578" y="77047"/>
          <a:ext cx="9929622" cy="1540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 dirty="0">
              <a:solidFill>
                <a:schemeClr val="bg1"/>
              </a:solidFill>
            </a:rPr>
            <a:t>Avaliação de desempenho</a:t>
          </a:r>
          <a:r>
            <a:rPr lang="pt-BR" sz="2500" b="0" i="0" kern="1200" dirty="0">
              <a:solidFill>
                <a:schemeClr val="bg1"/>
              </a:solidFill>
            </a:rPr>
            <a:t>: permite traduzir objetivos estratégico da empresa em metas mensuráveis, fornecendo uma visão clara e objetiva do quão bem a empresa está a desempenhar.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719578" y="77047"/>
        <a:ext cx="9929622" cy="1540951"/>
      </dsp:txXfrm>
    </dsp:sp>
    <dsp:sp modelId="{96B37D36-C519-43AB-86AB-7F9843A625C0}">
      <dsp:nvSpPr>
        <dsp:cNvPr id="0" name=""/>
        <dsp:cNvSpPr/>
      </dsp:nvSpPr>
      <dsp:spPr>
        <a:xfrm>
          <a:off x="2529840" y="1617999"/>
          <a:ext cx="1011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1C68A-98C6-42DE-B618-E3E12BB5BEAF}">
      <dsp:nvSpPr>
        <dsp:cNvPr id="0" name=""/>
        <dsp:cNvSpPr/>
      </dsp:nvSpPr>
      <dsp:spPr>
        <a:xfrm>
          <a:off x="2719578" y="1695047"/>
          <a:ext cx="9929622" cy="1540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 dirty="0">
              <a:solidFill>
                <a:schemeClr val="bg1"/>
              </a:solidFill>
            </a:rPr>
            <a:t>Decisões Baseadas em Dados:</a:t>
          </a:r>
          <a:r>
            <a:rPr lang="pt-BR" sz="2500" b="0" i="0" kern="1200" dirty="0">
              <a:solidFill>
                <a:schemeClr val="bg1"/>
              </a:solidFill>
            </a:rPr>
            <a:t> Substituem a intuição e as suposições por decisões estratégicas e operacionais fundamentadas em informações concretas, reduzindo riscos e aumentando as chances de sucesso.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719578" y="1695047"/>
        <a:ext cx="9929622" cy="1540951"/>
      </dsp:txXfrm>
    </dsp:sp>
    <dsp:sp modelId="{88870ABB-6551-4050-A244-089B5F6DA7C7}">
      <dsp:nvSpPr>
        <dsp:cNvPr id="0" name=""/>
        <dsp:cNvSpPr/>
      </dsp:nvSpPr>
      <dsp:spPr>
        <a:xfrm>
          <a:off x="2529840" y="3235998"/>
          <a:ext cx="1011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B5FAB-28A6-4121-8457-834400A7DB1B}">
      <dsp:nvSpPr>
        <dsp:cNvPr id="0" name=""/>
        <dsp:cNvSpPr/>
      </dsp:nvSpPr>
      <dsp:spPr>
        <a:xfrm>
          <a:off x="2719578" y="3313046"/>
          <a:ext cx="9929622" cy="1540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 dirty="0">
              <a:solidFill>
                <a:schemeClr val="bg1"/>
              </a:solidFill>
            </a:rPr>
            <a:t>Acompanhamento de Tendências:</a:t>
          </a:r>
          <a:r>
            <a:rPr lang="pt-BR" sz="2500" b="0" i="0" kern="1200" dirty="0">
              <a:solidFill>
                <a:schemeClr val="bg1"/>
              </a:solidFill>
            </a:rPr>
            <a:t> A análise regular dos indicadores ajuda a identificar padrões e tendências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719578" y="3313046"/>
        <a:ext cx="9929622" cy="1540951"/>
      </dsp:txXfrm>
    </dsp:sp>
    <dsp:sp modelId="{325E10D3-8C91-49F2-80C2-37EF4AC9DEA9}">
      <dsp:nvSpPr>
        <dsp:cNvPr id="0" name=""/>
        <dsp:cNvSpPr/>
      </dsp:nvSpPr>
      <dsp:spPr>
        <a:xfrm>
          <a:off x="2529840" y="4853998"/>
          <a:ext cx="1011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22F4F4-3B91-408F-A4C3-5292C7EC3CF1}">
      <dsp:nvSpPr>
        <dsp:cNvPr id="0" name=""/>
        <dsp:cNvSpPr/>
      </dsp:nvSpPr>
      <dsp:spPr>
        <a:xfrm>
          <a:off x="0" y="0"/>
          <a:ext cx="12649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01384-ADD4-45B8-91CB-45E2F54109ED}">
      <dsp:nvSpPr>
        <dsp:cNvPr id="0" name=""/>
        <dsp:cNvSpPr/>
      </dsp:nvSpPr>
      <dsp:spPr>
        <a:xfrm>
          <a:off x="0" y="0"/>
          <a:ext cx="2529840" cy="4931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>
              <a:solidFill>
                <a:schemeClr val="bg1"/>
              </a:solidFill>
            </a:rPr>
            <a:t>PORQUE ESTABELECER INDICADORES DE DESEMPENHO?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0" y="0"/>
        <a:ext cx="2529840" cy="4931046"/>
      </dsp:txXfrm>
    </dsp:sp>
    <dsp:sp modelId="{CCFE2662-994D-47E0-A944-59EF1147D492}">
      <dsp:nvSpPr>
        <dsp:cNvPr id="0" name=""/>
        <dsp:cNvSpPr/>
      </dsp:nvSpPr>
      <dsp:spPr>
        <a:xfrm>
          <a:off x="2719578" y="77047"/>
          <a:ext cx="9929622" cy="1540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 dirty="0">
              <a:solidFill>
                <a:schemeClr val="bg1"/>
              </a:solidFill>
            </a:rPr>
            <a:t>Estabelecimento e monitoramento de metas:</a:t>
          </a:r>
          <a:r>
            <a:rPr lang="pt-BR" sz="2500" b="0" i="0" kern="1200" dirty="0">
              <a:solidFill>
                <a:schemeClr val="bg1"/>
              </a:solidFill>
            </a:rPr>
            <a:t> Funcionam como um "termómetro" que demonstra se a empresa está a progredir em direção aos seus objetivos estratégicos.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719578" y="77047"/>
        <a:ext cx="9929622" cy="1540951"/>
      </dsp:txXfrm>
    </dsp:sp>
    <dsp:sp modelId="{96B37D36-C519-43AB-86AB-7F9843A625C0}">
      <dsp:nvSpPr>
        <dsp:cNvPr id="0" name=""/>
        <dsp:cNvSpPr/>
      </dsp:nvSpPr>
      <dsp:spPr>
        <a:xfrm>
          <a:off x="2529840" y="1617999"/>
          <a:ext cx="1011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1C68A-98C6-42DE-B618-E3E12BB5BEAF}">
      <dsp:nvSpPr>
        <dsp:cNvPr id="0" name=""/>
        <dsp:cNvSpPr/>
      </dsp:nvSpPr>
      <dsp:spPr>
        <a:xfrm>
          <a:off x="2719578" y="1695047"/>
          <a:ext cx="9929622" cy="1540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 dirty="0">
              <a:solidFill>
                <a:schemeClr val="bg1"/>
              </a:solidFill>
            </a:rPr>
            <a:t>Identificação de melhorias e priorização de recursos:</a:t>
          </a:r>
          <a:r>
            <a:rPr lang="pt-BR" sz="2500" b="0" i="0" kern="1200" dirty="0">
              <a:solidFill>
                <a:schemeClr val="bg1"/>
              </a:solidFill>
            </a:rPr>
            <a:t> Permitem detectar problemas ou processos ineficientes, ajudando a identificar onde investir tempo, dinheiro e esforço para obter os melhores resultados.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719578" y="1695047"/>
        <a:ext cx="9929622" cy="1540951"/>
      </dsp:txXfrm>
    </dsp:sp>
    <dsp:sp modelId="{88870ABB-6551-4050-A244-089B5F6DA7C7}">
      <dsp:nvSpPr>
        <dsp:cNvPr id="0" name=""/>
        <dsp:cNvSpPr/>
      </dsp:nvSpPr>
      <dsp:spPr>
        <a:xfrm>
          <a:off x="2529840" y="3235998"/>
          <a:ext cx="1011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B5FAB-28A6-4121-8457-834400A7DB1B}">
      <dsp:nvSpPr>
        <dsp:cNvPr id="0" name=""/>
        <dsp:cNvSpPr/>
      </dsp:nvSpPr>
      <dsp:spPr>
        <a:xfrm>
          <a:off x="2719578" y="3313046"/>
          <a:ext cx="9929622" cy="1540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 dirty="0">
              <a:solidFill>
                <a:schemeClr val="bg1"/>
              </a:solidFill>
            </a:rPr>
            <a:t>Melhoria da comunicação e alinhamento:</a:t>
          </a:r>
          <a:r>
            <a:rPr lang="pt-BR" sz="2500" b="0" i="0" kern="1200" dirty="0">
              <a:solidFill>
                <a:schemeClr val="bg1"/>
              </a:solidFill>
            </a:rPr>
            <a:t> Podem ser usados para comunicar o progresso e alinhar as equipes em torno de objetivos comuns, promovendo o engajamento.</a:t>
          </a:r>
          <a:endParaRPr lang="en-US" sz="2500" kern="1200" dirty="0">
            <a:solidFill>
              <a:schemeClr val="bg1"/>
            </a:solidFill>
          </a:endParaRPr>
        </a:p>
      </dsp:txBody>
      <dsp:txXfrm>
        <a:off x="2719578" y="3313046"/>
        <a:ext cx="9929622" cy="1540951"/>
      </dsp:txXfrm>
    </dsp:sp>
    <dsp:sp modelId="{325E10D3-8C91-49F2-80C2-37EF4AC9DEA9}">
      <dsp:nvSpPr>
        <dsp:cNvPr id="0" name=""/>
        <dsp:cNvSpPr/>
      </dsp:nvSpPr>
      <dsp:spPr>
        <a:xfrm>
          <a:off x="2529840" y="4853998"/>
          <a:ext cx="101193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3BB15D-A15C-411A-8288-878E148D55BF}" type="datetimeFigureOut">
              <a:rPr lang="pt-BR" smtClean="0"/>
              <a:t>27/08/2025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70B1A-2D87-43E3-808B-8B0A211C7B2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70B1A-2D87-43E3-808B-8B0A211C7B2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370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emf"/><Relationship Id="rId5" Type="http://schemas.openxmlformats.org/officeDocument/2006/relationships/image" Target="../media/image3.sv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4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8.emf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valesca.castro@tedesco.com.br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5.svg"/><Relationship Id="rId7" Type="http://schemas.openxmlformats.org/officeDocument/2006/relationships/diagramData" Target="../diagrams/data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diagramDrawing" Target="../diagrams/drawing1.xml"/><Relationship Id="rId5" Type="http://schemas.openxmlformats.org/officeDocument/2006/relationships/image" Target="../media/image17.sv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6.png"/><Relationship Id="rId9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5.svg"/><Relationship Id="rId7" Type="http://schemas.openxmlformats.org/officeDocument/2006/relationships/diagramData" Target="../diagrams/data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microsoft.com/office/2007/relationships/diagramDrawing" Target="../diagrams/drawing2.xml"/><Relationship Id="rId5" Type="http://schemas.openxmlformats.org/officeDocument/2006/relationships/image" Target="../media/image17.sv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6.png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>
            <a:extLst>
              <a:ext uri="{FF2B5EF4-FFF2-40B4-BE49-F238E27FC236}">
                <a16:creationId xmlns:a16="http://schemas.microsoft.com/office/drawing/2014/main" id="{E5127BF8-85B8-54B5-8485-7A70C18A289B}"/>
              </a:ext>
            </a:extLst>
          </p:cNvPr>
          <p:cNvSpPr/>
          <p:nvPr/>
        </p:nvSpPr>
        <p:spPr>
          <a:xfrm>
            <a:off x="-4184" y="-76511"/>
            <a:ext cx="18444584" cy="10277066"/>
          </a:xfrm>
          <a:prstGeom prst="rect">
            <a:avLst/>
          </a:prstGeom>
          <a:solidFill>
            <a:srgbClr val="EDE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EBDCC59E-A163-287A-54A1-2A560AC37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942849"/>
              </p:ext>
            </p:extLst>
          </p:nvPr>
        </p:nvGraphicFramePr>
        <p:xfrm>
          <a:off x="11714959" y="658103"/>
          <a:ext cx="5564001" cy="3365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737363" imgH="2260263" progId="CorelDraw.Graphic.23">
                  <p:embed/>
                </p:oleObj>
              </mc:Choice>
              <mc:Fallback>
                <p:oleObj name="CorelDRAW" r:id="rId2" imgW="3737363" imgH="2260263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14959" y="658103"/>
                        <a:ext cx="5564001" cy="3365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reeform 2"/>
          <p:cNvSpPr/>
          <p:nvPr/>
        </p:nvSpPr>
        <p:spPr>
          <a:xfrm rot="-3957022">
            <a:off x="15055227" y="2971592"/>
            <a:ext cx="5579494" cy="590496"/>
          </a:xfrm>
          <a:custGeom>
            <a:avLst/>
            <a:gdLst/>
            <a:ahLst/>
            <a:cxnLst/>
            <a:rect l="l" t="t" r="r" b="b"/>
            <a:pathLst>
              <a:path w="5579494" h="590496">
                <a:moveTo>
                  <a:pt x="0" y="0"/>
                </a:moveTo>
                <a:lnTo>
                  <a:pt x="5579494" y="0"/>
                </a:lnTo>
                <a:lnTo>
                  <a:pt x="5579494" y="590496"/>
                </a:lnTo>
                <a:lnTo>
                  <a:pt x="0" y="59049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5456656" y="8117947"/>
            <a:ext cx="216190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Antic Bold"/>
                <a:ea typeface="Antic Bold"/>
                <a:cs typeface="Antic Bold"/>
                <a:sym typeface="Antic Bold"/>
              </a:rPr>
              <a:t>AROWWAI INDUSTRIES</a:t>
            </a:r>
          </a:p>
        </p:txBody>
      </p:sp>
      <p:sp>
        <p:nvSpPr>
          <p:cNvPr id="9" name="Freeform 9"/>
          <p:cNvSpPr/>
          <p:nvPr/>
        </p:nvSpPr>
        <p:spPr>
          <a:xfrm>
            <a:off x="9982772" y="6742193"/>
            <a:ext cx="1748594" cy="630604"/>
          </a:xfrm>
          <a:custGeom>
            <a:avLst/>
            <a:gdLst/>
            <a:ahLst/>
            <a:cxnLst/>
            <a:rect l="l" t="t" r="r" b="b"/>
            <a:pathLst>
              <a:path w="1748594" h="630604">
                <a:moveTo>
                  <a:pt x="0" y="0"/>
                </a:moveTo>
                <a:lnTo>
                  <a:pt x="1748594" y="0"/>
                </a:lnTo>
                <a:lnTo>
                  <a:pt x="1748594" y="630603"/>
                </a:lnTo>
                <a:lnTo>
                  <a:pt x="0" y="63060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840" r="-28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9982772" y="8392034"/>
            <a:ext cx="920942" cy="866266"/>
          </a:xfrm>
          <a:custGeom>
            <a:avLst/>
            <a:gdLst/>
            <a:ahLst/>
            <a:cxnLst/>
            <a:rect l="l" t="t" r="r" b="b"/>
            <a:pathLst>
              <a:path w="920942" h="866266">
                <a:moveTo>
                  <a:pt x="0" y="0"/>
                </a:moveTo>
                <a:lnTo>
                  <a:pt x="920942" y="0"/>
                </a:lnTo>
                <a:lnTo>
                  <a:pt x="920942" y="866266"/>
                </a:lnTo>
                <a:lnTo>
                  <a:pt x="0" y="8662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1275776" y="8412758"/>
            <a:ext cx="829509" cy="866266"/>
          </a:xfrm>
          <a:custGeom>
            <a:avLst/>
            <a:gdLst/>
            <a:ahLst/>
            <a:cxnLst/>
            <a:rect l="l" t="t" r="r" b="b"/>
            <a:pathLst>
              <a:path w="829509" h="866266">
                <a:moveTo>
                  <a:pt x="0" y="0"/>
                </a:moveTo>
                <a:lnTo>
                  <a:pt x="829509" y="0"/>
                </a:lnTo>
                <a:lnTo>
                  <a:pt x="829509" y="866266"/>
                </a:lnTo>
                <a:lnTo>
                  <a:pt x="0" y="8662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1930679" y="6742193"/>
            <a:ext cx="2369208" cy="630604"/>
          </a:xfrm>
          <a:custGeom>
            <a:avLst/>
            <a:gdLst/>
            <a:ahLst/>
            <a:cxnLst/>
            <a:rect l="l" t="t" r="r" b="b"/>
            <a:pathLst>
              <a:path w="2369208" h="630604">
                <a:moveTo>
                  <a:pt x="0" y="0"/>
                </a:moveTo>
                <a:lnTo>
                  <a:pt x="2369208" y="0"/>
                </a:lnTo>
                <a:lnTo>
                  <a:pt x="2369208" y="630603"/>
                </a:lnTo>
                <a:lnTo>
                  <a:pt x="0" y="6306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142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9982772" y="6253531"/>
            <a:ext cx="2274145" cy="30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3"/>
              </a:lnSpc>
            </a:pPr>
            <a:r>
              <a:rPr lang="en-US" sz="1887" dirty="0">
                <a:solidFill>
                  <a:srgbClr val="00206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Patrocinio Master: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82772" y="7848733"/>
            <a:ext cx="760074" cy="30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3"/>
              </a:lnSpc>
            </a:pPr>
            <a:r>
              <a:rPr lang="en-US" sz="1887" dirty="0" err="1">
                <a:solidFill>
                  <a:srgbClr val="00206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Apoio</a:t>
            </a:r>
            <a:r>
              <a:rPr lang="en-US" sz="1887" dirty="0">
                <a:solidFill>
                  <a:srgbClr val="514AF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9982772" y="-148615"/>
            <a:ext cx="1516552" cy="2503312"/>
            <a:chOff x="0" y="0"/>
            <a:chExt cx="656391" cy="108347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56391" cy="1083478"/>
            </a:xfrm>
            <a:custGeom>
              <a:avLst/>
              <a:gdLst/>
              <a:ahLst/>
              <a:cxnLst/>
              <a:rect l="l" t="t" r="r" b="b"/>
              <a:pathLst>
                <a:path w="656391" h="1083478">
                  <a:moveTo>
                    <a:pt x="18435" y="0"/>
                  </a:moveTo>
                  <a:lnTo>
                    <a:pt x="637956" y="0"/>
                  </a:lnTo>
                  <a:cubicBezTo>
                    <a:pt x="648137" y="0"/>
                    <a:pt x="656391" y="8253"/>
                    <a:pt x="656391" y="18435"/>
                  </a:cubicBezTo>
                  <a:lnTo>
                    <a:pt x="656391" y="1065043"/>
                  </a:lnTo>
                  <a:cubicBezTo>
                    <a:pt x="656391" y="1069932"/>
                    <a:pt x="654448" y="1074621"/>
                    <a:pt x="650991" y="1078078"/>
                  </a:cubicBezTo>
                  <a:cubicBezTo>
                    <a:pt x="647534" y="1081536"/>
                    <a:pt x="642845" y="1083478"/>
                    <a:pt x="637956" y="1083478"/>
                  </a:cubicBezTo>
                  <a:lnTo>
                    <a:pt x="18435" y="1083478"/>
                  </a:lnTo>
                  <a:cubicBezTo>
                    <a:pt x="13545" y="1083478"/>
                    <a:pt x="8856" y="1081536"/>
                    <a:pt x="5399" y="1078078"/>
                  </a:cubicBezTo>
                  <a:cubicBezTo>
                    <a:pt x="1942" y="1074621"/>
                    <a:pt x="0" y="1069932"/>
                    <a:pt x="0" y="1065043"/>
                  </a:cubicBezTo>
                  <a:lnTo>
                    <a:pt x="0" y="18435"/>
                  </a:lnTo>
                  <a:cubicBezTo>
                    <a:pt x="0" y="13545"/>
                    <a:pt x="1942" y="8856"/>
                    <a:pt x="5399" y="5399"/>
                  </a:cubicBezTo>
                  <a:cubicBezTo>
                    <a:pt x="8856" y="1942"/>
                    <a:pt x="13545" y="0"/>
                    <a:pt x="184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"/>
              <a:ext cx="656391" cy="1093003"/>
            </a:xfrm>
            <a:prstGeom prst="rect">
              <a:avLst/>
            </a:prstGeom>
          </p:spPr>
          <p:txBody>
            <a:bodyPr lIns="14111" tIns="14111" rIns="14111" bIns="14111" rtlCol="0" anchor="ctr"/>
            <a:lstStyle/>
            <a:p>
              <a:pPr algn="ctr">
                <a:lnSpc>
                  <a:spcPts val="73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086390" y="1293199"/>
            <a:ext cx="1309315" cy="71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0"/>
              </a:lnSpc>
              <a:spcBef>
                <a:spcPct val="0"/>
              </a:spcBef>
            </a:pPr>
            <a:r>
              <a:rPr lang="en-US" sz="4307" dirty="0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AGO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305691" y="761379"/>
            <a:ext cx="809339" cy="69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40"/>
              </a:lnSpc>
              <a:spcBef>
                <a:spcPct val="0"/>
              </a:spcBef>
            </a:pPr>
            <a:r>
              <a:rPr lang="en-US" sz="4243" b="1" spc="-123" dirty="0">
                <a:solidFill>
                  <a:srgbClr val="00206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27</a:t>
            </a:r>
          </a:p>
        </p:txBody>
      </p:sp>
      <p:grpSp>
        <p:nvGrpSpPr>
          <p:cNvPr id="32" name="Group 32"/>
          <p:cNvGrpSpPr/>
          <p:nvPr/>
        </p:nvGrpSpPr>
        <p:grpSpPr>
          <a:xfrm rot="1473096">
            <a:off x="17341381" y="-1213020"/>
            <a:ext cx="3261541" cy="9602255"/>
            <a:chOff x="0" y="0"/>
            <a:chExt cx="983810" cy="289642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37370" y="0"/>
                  </a:moveTo>
                  <a:lnTo>
                    <a:pt x="746440" y="0"/>
                  </a:lnTo>
                  <a:cubicBezTo>
                    <a:pt x="809394" y="0"/>
                    <a:pt x="869770" y="25009"/>
                    <a:pt x="914286" y="69524"/>
                  </a:cubicBezTo>
                  <a:cubicBezTo>
                    <a:pt x="958801" y="114040"/>
                    <a:pt x="983810" y="174416"/>
                    <a:pt x="983810" y="237370"/>
                  </a:cubicBezTo>
                  <a:lnTo>
                    <a:pt x="983810" y="2659051"/>
                  </a:lnTo>
                  <a:cubicBezTo>
                    <a:pt x="983810" y="2722005"/>
                    <a:pt x="958801" y="2782381"/>
                    <a:pt x="914286" y="2826897"/>
                  </a:cubicBezTo>
                  <a:cubicBezTo>
                    <a:pt x="869770" y="2871412"/>
                    <a:pt x="809394" y="2896421"/>
                    <a:pt x="746440" y="2896421"/>
                  </a:cubicBezTo>
                  <a:lnTo>
                    <a:pt x="237370" y="2896421"/>
                  </a:lnTo>
                  <a:cubicBezTo>
                    <a:pt x="174416" y="2896421"/>
                    <a:pt x="114040" y="2871412"/>
                    <a:pt x="69524" y="2826897"/>
                  </a:cubicBezTo>
                  <a:cubicBezTo>
                    <a:pt x="25009" y="2782381"/>
                    <a:pt x="0" y="2722005"/>
                    <a:pt x="0" y="2659051"/>
                  </a:cubicBezTo>
                  <a:lnTo>
                    <a:pt x="0" y="237370"/>
                  </a:lnTo>
                  <a:cubicBezTo>
                    <a:pt x="0" y="174416"/>
                    <a:pt x="25009" y="114040"/>
                    <a:pt x="69524" y="69524"/>
                  </a:cubicBezTo>
                  <a:cubicBezTo>
                    <a:pt x="114040" y="25009"/>
                    <a:pt x="174416" y="0"/>
                    <a:pt x="237370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1473096">
            <a:off x="15756304" y="2310558"/>
            <a:ext cx="4963871" cy="12148274"/>
            <a:chOff x="0" y="0"/>
            <a:chExt cx="1497300" cy="366440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497300" cy="3664401"/>
            </a:xfrm>
            <a:custGeom>
              <a:avLst/>
              <a:gdLst/>
              <a:ahLst/>
              <a:cxnLst/>
              <a:rect l="l" t="t" r="r" b="b"/>
              <a:pathLst>
                <a:path w="1497300" h="3664401">
                  <a:moveTo>
                    <a:pt x="0" y="0"/>
                  </a:moveTo>
                  <a:lnTo>
                    <a:pt x="1497300" y="0"/>
                  </a:lnTo>
                  <a:lnTo>
                    <a:pt x="1497300" y="3664401"/>
                  </a:lnTo>
                  <a:lnTo>
                    <a:pt x="0" y="3664401"/>
                  </a:ln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497300" cy="3702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1455945">
            <a:off x="18624847" y="428798"/>
            <a:ext cx="3261541" cy="9602255"/>
            <a:chOff x="0" y="0"/>
            <a:chExt cx="983810" cy="289642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37370" y="0"/>
                  </a:moveTo>
                  <a:lnTo>
                    <a:pt x="746440" y="0"/>
                  </a:lnTo>
                  <a:cubicBezTo>
                    <a:pt x="809394" y="0"/>
                    <a:pt x="869770" y="25009"/>
                    <a:pt x="914286" y="69524"/>
                  </a:cubicBezTo>
                  <a:cubicBezTo>
                    <a:pt x="958801" y="114040"/>
                    <a:pt x="983810" y="174416"/>
                    <a:pt x="983810" y="237370"/>
                  </a:cubicBezTo>
                  <a:lnTo>
                    <a:pt x="983810" y="2659051"/>
                  </a:lnTo>
                  <a:cubicBezTo>
                    <a:pt x="983810" y="2722005"/>
                    <a:pt x="958801" y="2782381"/>
                    <a:pt x="914286" y="2826897"/>
                  </a:cubicBezTo>
                  <a:cubicBezTo>
                    <a:pt x="869770" y="2871412"/>
                    <a:pt x="809394" y="2896421"/>
                    <a:pt x="746440" y="2896421"/>
                  </a:cubicBezTo>
                  <a:lnTo>
                    <a:pt x="237370" y="2896421"/>
                  </a:lnTo>
                  <a:cubicBezTo>
                    <a:pt x="174416" y="2896421"/>
                    <a:pt x="114040" y="2871412"/>
                    <a:pt x="69524" y="2826897"/>
                  </a:cubicBezTo>
                  <a:cubicBezTo>
                    <a:pt x="25009" y="2782381"/>
                    <a:pt x="0" y="2722005"/>
                    <a:pt x="0" y="2659051"/>
                  </a:cubicBezTo>
                  <a:lnTo>
                    <a:pt x="0" y="237370"/>
                  </a:lnTo>
                  <a:cubicBezTo>
                    <a:pt x="0" y="174416"/>
                    <a:pt x="25009" y="114040"/>
                    <a:pt x="69524" y="69524"/>
                  </a:cubicBezTo>
                  <a:cubicBezTo>
                    <a:pt x="114040" y="25009"/>
                    <a:pt x="174416" y="0"/>
                    <a:pt x="237370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 rot="-3957022">
            <a:off x="15203960" y="5541087"/>
            <a:ext cx="4871695" cy="515588"/>
          </a:xfrm>
          <a:custGeom>
            <a:avLst/>
            <a:gdLst/>
            <a:ahLst/>
            <a:cxnLst/>
            <a:rect l="l" t="t" r="r" b="b"/>
            <a:pathLst>
              <a:path w="4871695" h="515588">
                <a:moveTo>
                  <a:pt x="0" y="0"/>
                </a:moveTo>
                <a:lnTo>
                  <a:pt x="4871695" y="0"/>
                </a:lnTo>
                <a:lnTo>
                  <a:pt x="4871695" y="515587"/>
                </a:lnTo>
                <a:lnTo>
                  <a:pt x="0" y="515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TextBox 16">
            <a:extLst>
              <a:ext uri="{FF2B5EF4-FFF2-40B4-BE49-F238E27FC236}">
                <a16:creationId xmlns:a16="http://schemas.microsoft.com/office/drawing/2014/main" id="{505D6C71-4179-787C-77B0-A4EC63521167}"/>
              </a:ext>
            </a:extLst>
          </p:cNvPr>
          <p:cNvSpPr txBox="1"/>
          <p:nvPr/>
        </p:nvSpPr>
        <p:spPr>
          <a:xfrm>
            <a:off x="9982772" y="4752194"/>
            <a:ext cx="2846434" cy="309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43"/>
              </a:lnSpc>
            </a:pPr>
            <a:r>
              <a:rPr lang="en-US" sz="1887" dirty="0">
                <a:solidFill>
                  <a:srgbClr val="00206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Patrocinio Institutional:</a:t>
            </a:r>
          </a:p>
        </p:txBody>
      </p:sp>
      <p:graphicFrame>
        <p:nvGraphicFramePr>
          <p:cNvPr id="44" name="Objeto 43">
            <a:extLst>
              <a:ext uri="{FF2B5EF4-FFF2-40B4-BE49-F238E27FC236}">
                <a16:creationId xmlns:a16="http://schemas.microsoft.com/office/drawing/2014/main" id="{305AC232-15C6-0BDC-F831-100A24B9A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409909"/>
              </p:ext>
            </p:extLst>
          </p:nvPr>
        </p:nvGraphicFramePr>
        <p:xfrm>
          <a:off x="-4184" y="0"/>
          <a:ext cx="9592426" cy="873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10" imgW="8109237" imgH="7386857" progId="CorelDraw.Graphic.23">
                  <p:embed/>
                </p:oleObj>
              </mc:Choice>
              <mc:Fallback>
                <p:oleObj name="CorelDRAW" r:id="rId10" imgW="8109237" imgH="7386857" progId="CorelDraw.Graphic.2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4184" y="0"/>
                        <a:ext cx="9592426" cy="8737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9"/>
          <p:cNvGrpSpPr/>
          <p:nvPr/>
        </p:nvGrpSpPr>
        <p:grpSpPr>
          <a:xfrm rot="1473096">
            <a:off x="-3680685" y="-4088959"/>
            <a:ext cx="4166597" cy="10107751"/>
            <a:chOff x="0" y="0"/>
            <a:chExt cx="1193957" cy="289642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193957" cy="2896421"/>
            </a:xfrm>
            <a:custGeom>
              <a:avLst/>
              <a:gdLst/>
              <a:ahLst/>
              <a:cxnLst/>
              <a:rect l="l" t="t" r="r" b="b"/>
              <a:pathLst>
                <a:path w="1193957" h="2896421">
                  <a:moveTo>
                    <a:pt x="185809" y="0"/>
                  </a:moveTo>
                  <a:lnTo>
                    <a:pt x="1008148" y="0"/>
                  </a:lnTo>
                  <a:cubicBezTo>
                    <a:pt x="1057427" y="0"/>
                    <a:pt x="1104689" y="19576"/>
                    <a:pt x="1139535" y="54422"/>
                  </a:cubicBezTo>
                  <a:cubicBezTo>
                    <a:pt x="1174381" y="89268"/>
                    <a:pt x="1193957" y="136530"/>
                    <a:pt x="1193957" y="185809"/>
                  </a:cubicBezTo>
                  <a:lnTo>
                    <a:pt x="1193957" y="2710612"/>
                  </a:lnTo>
                  <a:cubicBezTo>
                    <a:pt x="1193957" y="2759891"/>
                    <a:pt x="1174381" y="2807153"/>
                    <a:pt x="1139535" y="2841999"/>
                  </a:cubicBezTo>
                  <a:cubicBezTo>
                    <a:pt x="1104689" y="2876845"/>
                    <a:pt x="1057427" y="2896421"/>
                    <a:pt x="1008148" y="2896421"/>
                  </a:cubicBezTo>
                  <a:lnTo>
                    <a:pt x="185809" y="2896421"/>
                  </a:lnTo>
                  <a:cubicBezTo>
                    <a:pt x="136530" y="2896421"/>
                    <a:pt x="89268" y="2876845"/>
                    <a:pt x="54422" y="2841999"/>
                  </a:cubicBezTo>
                  <a:cubicBezTo>
                    <a:pt x="19576" y="2807153"/>
                    <a:pt x="0" y="2759891"/>
                    <a:pt x="0" y="2710612"/>
                  </a:cubicBezTo>
                  <a:lnTo>
                    <a:pt x="0" y="185809"/>
                  </a:lnTo>
                  <a:cubicBezTo>
                    <a:pt x="0" y="136530"/>
                    <a:pt x="19576" y="89268"/>
                    <a:pt x="54422" y="54422"/>
                  </a:cubicBezTo>
                  <a:cubicBezTo>
                    <a:pt x="89268" y="19576"/>
                    <a:pt x="136530" y="0"/>
                    <a:pt x="185809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193957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 rot="1473096">
            <a:off x="-2185607" y="-2780308"/>
            <a:ext cx="3416574" cy="10058687"/>
            <a:chOff x="0" y="0"/>
            <a:chExt cx="983810" cy="289642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1473096">
            <a:off x="-3647532" y="1521529"/>
            <a:ext cx="3433240" cy="10107751"/>
            <a:chOff x="0" y="0"/>
            <a:chExt cx="983810" cy="289642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25499" y="0"/>
                  </a:moveTo>
                  <a:lnTo>
                    <a:pt x="758311" y="0"/>
                  </a:lnTo>
                  <a:cubicBezTo>
                    <a:pt x="818117" y="0"/>
                    <a:pt x="875474" y="23758"/>
                    <a:pt x="917763" y="66047"/>
                  </a:cubicBezTo>
                  <a:cubicBezTo>
                    <a:pt x="960052" y="108336"/>
                    <a:pt x="983810" y="165693"/>
                    <a:pt x="983810" y="225499"/>
                  </a:cubicBezTo>
                  <a:lnTo>
                    <a:pt x="983810" y="2670922"/>
                  </a:lnTo>
                  <a:cubicBezTo>
                    <a:pt x="983810" y="2730728"/>
                    <a:pt x="960052" y="2788084"/>
                    <a:pt x="917763" y="2830374"/>
                  </a:cubicBezTo>
                  <a:cubicBezTo>
                    <a:pt x="875474" y="2872663"/>
                    <a:pt x="818117" y="2896421"/>
                    <a:pt x="758311" y="2896421"/>
                  </a:cubicBezTo>
                  <a:lnTo>
                    <a:pt x="225499" y="2896421"/>
                  </a:lnTo>
                  <a:cubicBezTo>
                    <a:pt x="165693" y="2896421"/>
                    <a:pt x="108336" y="2872663"/>
                    <a:pt x="66047" y="2830374"/>
                  </a:cubicBezTo>
                  <a:cubicBezTo>
                    <a:pt x="23758" y="2788084"/>
                    <a:pt x="0" y="2730728"/>
                    <a:pt x="0" y="2670922"/>
                  </a:cubicBezTo>
                  <a:lnTo>
                    <a:pt x="0" y="225499"/>
                  </a:lnTo>
                  <a:cubicBezTo>
                    <a:pt x="0" y="165693"/>
                    <a:pt x="23758" y="108336"/>
                    <a:pt x="66047" y="66047"/>
                  </a:cubicBezTo>
                  <a:cubicBezTo>
                    <a:pt x="108336" y="23758"/>
                    <a:pt x="165693" y="0"/>
                    <a:pt x="225499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Freeform 15">
            <a:extLst>
              <a:ext uri="{FF2B5EF4-FFF2-40B4-BE49-F238E27FC236}">
                <a16:creationId xmlns:a16="http://schemas.microsoft.com/office/drawing/2014/main" id="{3D378433-3003-80B0-02F1-7363A2102BBF}"/>
              </a:ext>
            </a:extLst>
          </p:cNvPr>
          <p:cNvSpPr/>
          <p:nvPr/>
        </p:nvSpPr>
        <p:spPr>
          <a:xfrm>
            <a:off x="1123791" y="8392034"/>
            <a:ext cx="5397960" cy="1725970"/>
          </a:xfrm>
          <a:custGeom>
            <a:avLst/>
            <a:gdLst/>
            <a:ahLst/>
            <a:cxnLst/>
            <a:rect l="l" t="t" r="r" b="b"/>
            <a:pathLst>
              <a:path w="3190988" h="1054571">
                <a:moveTo>
                  <a:pt x="0" y="0"/>
                </a:moveTo>
                <a:lnTo>
                  <a:pt x="3190987" y="0"/>
                </a:lnTo>
                <a:lnTo>
                  <a:pt x="3190987" y="1054571"/>
                </a:lnTo>
                <a:lnTo>
                  <a:pt x="0" y="10545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55627" t="-122493" r="-55152" b="-135998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97C92FC1-C4D1-6597-897A-77D7290AEB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852" y="4907108"/>
            <a:ext cx="1419016" cy="14190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5EBBF-1D28-4981-AB98-00EB9D8DB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F1C9C76-2367-E734-10F1-797BEEA6AA3C}"/>
              </a:ext>
            </a:extLst>
          </p:cNvPr>
          <p:cNvGrpSpPr/>
          <p:nvPr/>
        </p:nvGrpSpPr>
        <p:grpSpPr>
          <a:xfrm>
            <a:off x="1028699" y="3392960"/>
            <a:ext cx="9791701" cy="6170140"/>
            <a:chOff x="0" y="0"/>
            <a:chExt cx="2499472" cy="15104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141A7B6-A88A-750A-7449-4A377002AA50}"/>
                </a:ext>
              </a:extLst>
            </p:cNvPr>
            <p:cNvSpPr/>
            <p:nvPr/>
          </p:nvSpPr>
          <p:spPr>
            <a:xfrm>
              <a:off x="0" y="0"/>
              <a:ext cx="2499472" cy="1510468"/>
            </a:xfrm>
            <a:custGeom>
              <a:avLst/>
              <a:gdLst/>
              <a:ahLst/>
              <a:cxnLst/>
              <a:rect l="l" t="t" r="r" b="b"/>
              <a:pathLst>
                <a:path w="2499472" h="1510468">
                  <a:moveTo>
                    <a:pt x="40789" y="0"/>
                  </a:moveTo>
                  <a:lnTo>
                    <a:pt x="2458683" y="0"/>
                  </a:lnTo>
                  <a:cubicBezTo>
                    <a:pt x="2481210" y="0"/>
                    <a:pt x="2499472" y="18262"/>
                    <a:pt x="2499472" y="40789"/>
                  </a:cubicBezTo>
                  <a:lnTo>
                    <a:pt x="2499472" y="1469679"/>
                  </a:lnTo>
                  <a:cubicBezTo>
                    <a:pt x="2499472" y="1480497"/>
                    <a:pt x="2495175" y="1490872"/>
                    <a:pt x="2487525" y="1498521"/>
                  </a:cubicBezTo>
                  <a:cubicBezTo>
                    <a:pt x="2479876" y="1506171"/>
                    <a:pt x="2469501" y="1510468"/>
                    <a:pt x="2458683" y="1510468"/>
                  </a:cubicBezTo>
                  <a:lnTo>
                    <a:pt x="40789" y="1510468"/>
                  </a:lnTo>
                  <a:cubicBezTo>
                    <a:pt x="18262" y="1510468"/>
                    <a:pt x="0" y="1492206"/>
                    <a:pt x="0" y="1469679"/>
                  </a:cubicBezTo>
                  <a:lnTo>
                    <a:pt x="0" y="40789"/>
                  </a:lnTo>
                  <a:cubicBezTo>
                    <a:pt x="0" y="18262"/>
                    <a:pt x="18262" y="0"/>
                    <a:pt x="40789" y="0"/>
                  </a:cubicBez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111FA74-2940-22C6-3EEB-C54C4D7A1478}"/>
                </a:ext>
              </a:extLst>
            </p:cNvPr>
            <p:cNvSpPr txBox="1"/>
            <p:nvPr/>
          </p:nvSpPr>
          <p:spPr>
            <a:xfrm>
              <a:off x="0" y="-38100"/>
              <a:ext cx="2499472" cy="1548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56EDF73A-6BD9-6221-8CA3-0943E6B9AA20}"/>
              </a:ext>
            </a:extLst>
          </p:cNvPr>
          <p:cNvGrpSpPr/>
          <p:nvPr/>
        </p:nvGrpSpPr>
        <p:grpSpPr>
          <a:xfrm rot="-2970277">
            <a:off x="11909540" y="-8011861"/>
            <a:ext cx="3735403" cy="10997348"/>
            <a:chOff x="0" y="0"/>
            <a:chExt cx="983810" cy="289642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89A1EE4-D799-9036-3086-81C59A4A3ADB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07258" y="0"/>
                  </a:moveTo>
                  <a:lnTo>
                    <a:pt x="776552" y="0"/>
                  </a:lnTo>
                  <a:cubicBezTo>
                    <a:pt x="891018" y="0"/>
                    <a:pt x="983810" y="92793"/>
                    <a:pt x="983810" y="207258"/>
                  </a:cubicBezTo>
                  <a:lnTo>
                    <a:pt x="983810" y="2689163"/>
                  </a:lnTo>
                  <a:cubicBezTo>
                    <a:pt x="983810" y="2803628"/>
                    <a:pt x="891018" y="2896421"/>
                    <a:pt x="776552" y="2896421"/>
                  </a:cubicBezTo>
                  <a:lnTo>
                    <a:pt x="207258" y="2896421"/>
                  </a:lnTo>
                  <a:cubicBezTo>
                    <a:pt x="92793" y="2896421"/>
                    <a:pt x="0" y="2803628"/>
                    <a:pt x="0" y="2689163"/>
                  </a:cubicBezTo>
                  <a:lnTo>
                    <a:pt x="0" y="207258"/>
                  </a:lnTo>
                  <a:cubicBezTo>
                    <a:pt x="0" y="92793"/>
                    <a:pt x="92793" y="0"/>
                    <a:pt x="20725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E9847E67-8724-F517-8D4B-AA2B0E72BA10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1066DBE3-C264-EE94-2014-BA9D10410709}"/>
              </a:ext>
            </a:extLst>
          </p:cNvPr>
          <p:cNvGrpSpPr/>
          <p:nvPr/>
        </p:nvGrpSpPr>
        <p:grpSpPr>
          <a:xfrm rot="-2940899">
            <a:off x="15867815" y="-5322149"/>
            <a:ext cx="3735403" cy="10997348"/>
            <a:chOff x="0" y="0"/>
            <a:chExt cx="983810" cy="289642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04105D80-3A63-D9DB-F13E-6F7C5BC30BFF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88C97385-B3FF-9938-B7A3-77332449559B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1D4F897A-F18C-2BEE-5DB5-6758766B7A1D}"/>
              </a:ext>
            </a:extLst>
          </p:cNvPr>
          <p:cNvGrpSpPr/>
          <p:nvPr/>
        </p:nvGrpSpPr>
        <p:grpSpPr>
          <a:xfrm>
            <a:off x="-963492" y="9839325"/>
            <a:ext cx="20214983" cy="998879"/>
            <a:chOff x="0" y="0"/>
            <a:chExt cx="5324111" cy="263079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9164B819-3DF9-B1D6-B17C-995B223D8AD3}"/>
                </a:ext>
              </a:extLst>
            </p:cNvPr>
            <p:cNvSpPr/>
            <p:nvPr/>
          </p:nvSpPr>
          <p:spPr>
            <a:xfrm>
              <a:off x="0" y="0"/>
              <a:ext cx="5324111" cy="263079"/>
            </a:xfrm>
            <a:custGeom>
              <a:avLst/>
              <a:gdLst/>
              <a:ahLst/>
              <a:cxnLst/>
              <a:rect l="l" t="t" r="r" b="b"/>
              <a:pathLst>
                <a:path w="5324111" h="263079">
                  <a:moveTo>
                    <a:pt x="38298" y="0"/>
                  </a:moveTo>
                  <a:lnTo>
                    <a:pt x="5285813" y="0"/>
                  </a:lnTo>
                  <a:cubicBezTo>
                    <a:pt x="5295970" y="0"/>
                    <a:pt x="5305711" y="4035"/>
                    <a:pt x="5312894" y="11217"/>
                  </a:cubicBezTo>
                  <a:cubicBezTo>
                    <a:pt x="5320076" y="18399"/>
                    <a:pt x="5324111" y="28141"/>
                    <a:pt x="5324111" y="38298"/>
                  </a:cubicBezTo>
                  <a:lnTo>
                    <a:pt x="5324111" y="224781"/>
                  </a:lnTo>
                  <a:cubicBezTo>
                    <a:pt x="5324111" y="234938"/>
                    <a:pt x="5320076" y="244680"/>
                    <a:pt x="5312894" y="251862"/>
                  </a:cubicBezTo>
                  <a:cubicBezTo>
                    <a:pt x="5305711" y="259044"/>
                    <a:pt x="5295970" y="263079"/>
                    <a:pt x="5285813" y="263079"/>
                  </a:cubicBezTo>
                  <a:lnTo>
                    <a:pt x="38298" y="263079"/>
                  </a:lnTo>
                  <a:cubicBezTo>
                    <a:pt x="28141" y="263079"/>
                    <a:pt x="18399" y="259044"/>
                    <a:pt x="11217" y="251862"/>
                  </a:cubicBezTo>
                  <a:cubicBezTo>
                    <a:pt x="4035" y="244680"/>
                    <a:pt x="0" y="234938"/>
                    <a:pt x="0" y="224781"/>
                  </a:cubicBezTo>
                  <a:lnTo>
                    <a:pt x="0" y="38298"/>
                  </a:lnTo>
                  <a:cubicBezTo>
                    <a:pt x="0" y="28141"/>
                    <a:pt x="4035" y="18399"/>
                    <a:pt x="11217" y="11217"/>
                  </a:cubicBezTo>
                  <a:cubicBezTo>
                    <a:pt x="18399" y="4035"/>
                    <a:pt x="28141" y="0"/>
                    <a:pt x="3829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63CAECAA-90CF-4C0A-EF8F-119A4034B912}"/>
                </a:ext>
              </a:extLst>
            </p:cNvPr>
            <p:cNvSpPr txBox="1"/>
            <p:nvPr/>
          </p:nvSpPr>
          <p:spPr>
            <a:xfrm>
              <a:off x="0" y="-38100"/>
              <a:ext cx="5324111" cy="301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B3930F65-C1F5-964B-9AA3-4F819099F977}"/>
              </a:ext>
            </a:extLst>
          </p:cNvPr>
          <p:cNvSpPr/>
          <p:nvPr/>
        </p:nvSpPr>
        <p:spPr>
          <a:xfrm>
            <a:off x="15395075" y="4495463"/>
            <a:ext cx="1042187" cy="964023"/>
          </a:xfrm>
          <a:custGeom>
            <a:avLst/>
            <a:gdLst/>
            <a:ahLst/>
            <a:cxnLst/>
            <a:rect l="l" t="t" r="r" b="b"/>
            <a:pathLst>
              <a:path w="1042187" h="964023">
                <a:moveTo>
                  <a:pt x="0" y="0"/>
                </a:moveTo>
                <a:lnTo>
                  <a:pt x="1042187" y="0"/>
                </a:lnTo>
                <a:lnTo>
                  <a:pt x="1042187" y="964023"/>
                </a:lnTo>
                <a:lnTo>
                  <a:pt x="0" y="964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EDC64AF3-B151-CDF8-363C-F943B733C2A4}"/>
              </a:ext>
            </a:extLst>
          </p:cNvPr>
          <p:cNvSpPr txBox="1"/>
          <p:nvPr/>
        </p:nvSpPr>
        <p:spPr>
          <a:xfrm>
            <a:off x="1435335" y="4465126"/>
            <a:ext cx="9080265" cy="4969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noProof="0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Checklist NR18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Expectativa de multa por requisitos não conformes</a:t>
            </a:r>
            <a:endParaRPr lang="pt-BR" sz="2902" b="1" noProof="0" dirty="0">
              <a:solidFill>
                <a:schemeClr val="bg1"/>
              </a:solidFill>
              <a:latin typeface="B612 Bold" panose="020B0604020202020204" charset="0"/>
              <a:ea typeface="B612"/>
              <a:cs typeface="B612"/>
              <a:sym typeface="B612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"/>
              </a:rPr>
              <a:t>Taxa de treinamentos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"/>
              </a:rPr>
              <a:t>Registro de desvios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"/>
              </a:rPr>
              <a:t>Inspeções</a:t>
            </a:r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A0BF4721-1394-91DF-17D6-B1DFC4B2B2C3}"/>
              </a:ext>
            </a:extLst>
          </p:cNvPr>
          <p:cNvSpPr/>
          <p:nvPr/>
        </p:nvSpPr>
        <p:spPr>
          <a:xfrm>
            <a:off x="17245125" y="195690"/>
            <a:ext cx="980783" cy="1288480"/>
          </a:xfrm>
          <a:custGeom>
            <a:avLst/>
            <a:gdLst/>
            <a:ahLst/>
            <a:cxnLst/>
            <a:rect l="l" t="t" r="r" b="b"/>
            <a:pathLst>
              <a:path w="980783" h="1288480">
                <a:moveTo>
                  <a:pt x="0" y="0"/>
                </a:moveTo>
                <a:lnTo>
                  <a:pt x="980784" y="0"/>
                </a:lnTo>
                <a:lnTo>
                  <a:pt x="980784" y="1288480"/>
                </a:lnTo>
                <a:lnTo>
                  <a:pt x="0" y="1288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8127" t="-33332" r="-131866" b="-29370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B9F1E1C1-3ABF-1B58-E233-B9E925D96C86}"/>
              </a:ext>
            </a:extLst>
          </p:cNvPr>
          <p:cNvSpPr txBox="1"/>
          <p:nvPr/>
        </p:nvSpPr>
        <p:spPr>
          <a:xfrm>
            <a:off x="3992050" y="1162050"/>
            <a:ext cx="10303900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pt-BR" sz="6999" u="none" strike="noStrike" noProof="0" dirty="0">
                <a:solidFill>
                  <a:srgbClr val="00B050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INDICADORES PROATIVOS</a:t>
            </a: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B2A060AD-F287-2F67-CDEF-DAB4818E097E}"/>
              </a:ext>
            </a:extLst>
          </p:cNvPr>
          <p:cNvSpPr/>
          <p:nvPr/>
        </p:nvSpPr>
        <p:spPr>
          <a:xfrm flipH="1">
            <a:off x="13418208" y="1738879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1452885" y="0"/>
                </a:moveTo>
                <a:lnTo>
                  <a:pt x="0" y="0"/>
                </a:lnTo>
                <a:lnTo>
                  <a:pt x="0" y="529092"/>
                </a:lnTo>
                <a:lnTo>
                  <a:pt x="1452885" y="529092"/>
                </a:lnTo>
                <a:lnTo>
                  <a:pt x="14528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355E4A60-7360-E488-A956-FED05925E16E}"/>
              </a:ext>
            </a:extLst>
          </p:cNvPr>
          <p:cNvSpPr/>
          <p:nvPr/>
        </p:nvSpPr>
        <p:spPr>
          <a:xfrm>
            <a:off x="3416907" y="1738879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0" y="0"/>
                </a:moveTo>
                <a:lnTo>
                  <a:pt x="1452885" y="0"/>
                </a:lnTo>
                <a:lnTo>
                  <a:pt x="1452885" y="529092"/>
                </a:lnTo>
                <a:lnTo>
                  <a:pt x="0" y="5290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3E2A539C-C79C-4092-90A4-E7836EB5FA40}"/>
              </a:ext>
            </a:extLst>
          </p:cNvPr>
          <p:cNvGrpSpPr/>
          <p:nvPr/>
        </p:nvGrpSpPr>
        <p:grpSpPr>
          <a:xfrm>
            <a:off x="463028" y="2803928"/>
            <a:ext cx="5796997" cy="1425172"/>
            <a:chOff x="0" y="0"/>
            <a:chExt cx="1568303" cy="59102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AE7FAFC-97B9-2A90-D99C-28DDCE69C49C}"/>
                </a:ext>
              </a:extLst>
            </p:cNvPr>
            <p:cNvSpPr/>
            <p:nvPr/>
          </p:nvSpPr>
          <p:spPr>
            <a:xfrm>
              <a:off x="0" y="0"/>
              <a:ext cx="1568303" cy="591021"/>
            </a:xfrm>
            <a:custGeom>
              <a:avLst/>
              <a:gdLst/>
              <a:ahLst/>
              <a:cxnLst/>
              <a:rect l="l" t="t" r="r" b="b"/>
              <a:pathLst>
                <a:path w="1568303" h="591021">
                  <a:moveTo>
                    <a:pt x="65007" y="0"/>
                  </a:moveTo>
                  <a:lnTo>
                    <a:pt x="1503296" y="0"/>
                  </a:lnTo>
                  <a:cubicBezTo>
                    <a:pt x="1520537" y="0"/>
                    <a:pt x="1537072" y="6849"/>
                    <a:pt x="1549263" y="19040"/>
                  </a:cubicBezTo>
                  <a:cubicBezTo>
                    <a:pt x="1561454" y="31231"/>
                    <a:pt x="1568303" y="47766"/>
                    <a:pt x="1568303" y="65007"/>
                  </a:cubicBezTo>
                  <a:lnTo>
                    <a:pt x="1568303" y="526014"/>
                  </a:lnTo>
                  <a:cubicBezTo>
                    <a:pt x="1568303" y="561916"/>
                    <a:pt x="1539199" y="591021"/>
                    <a:pt x="1503296" y="591021"/>
                  </a:cubicBezTo>
                  <a:lnTo>
                    <a:pt x="65007" y="591021"/>
                  </a:lnTo>
                  <a:cubicBezTo>
                    <a:pt x="29105" y="591021"/>
                    <a:pt x="0" y="561916"/>
                    <a:pt x="0" y="526014"/>
                  </a:cubicBezTo>
                  <a:lnTo>
                    <a:pt x="0" y="65007"/>
                  </a:lnTo>
                  <a:cubicBezTo>
                    <a:pt x="0" y="29105"/>
                    <a:pt x="29105" y="0"/>
                    <a:pt x="65007" y="0"/>
                  </a:cubicBezTo>
                  <a:close/>
                </a:path>
              </a:pathLst>
            </a:custGeom>
            <a:solidFill>
              <a:srgbClr val="00B05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A996D16-F6AF-899E-0B9B-4C9EFB837766}"/>
                </a:ext>
              </a:extLst>
            </p:cNvPr>
            <p:cNvSpPr txBox="1"/>
            <p:nvPr/>
          </p:nvSpPr>
          <p:spPr>
            <a:xfrm>
              <a:off x="0" y="-38100"/>
              <a:ext cx="1568303" cy="629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F353D903-1A31-0B1C-6DC6-36C003307FE7}"/>
              </a:ext>
            </a:extLst>
          </p:cNvPr>
          <p:cNvSpPr txBox="1"/>
          <p:nvPr/>
        </p:nvSpPr>
        <p:spPr>
          <a:xfrm>
            <a:off x="1028700" y="3238761"/>
            <a:ext cx="4898167" cy="751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noProof="0" dirty="0">
                <a:solidFill>
                  <a:schemeClr val="bg1"/>
                </a:solidFill>
                <a:latin typeface="B612 Bold"/>
                <a:ea typeface="B612 Bold"/>
                <a:cs typeface="B612 Bold"/>
                <a:sym typeface="B612 Bold"/>
              </a:rPr>
              <a:t>GESTÃO PREVENCIONISTA</a:t>
            </a:r>
          </a:p>
        </p:txBody>
      </p:sp>
    </p:spTree>
    <p:extLst>
      <p:ext uri="{BB962C8B-B14F-4D97-AF65-F5344CB8AC3E}">
        <p14:creationId xmlns:p14="http://schemas.microsoft.com/office/powerpoint/2010/main" val="1485743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F98F8-B6FB-265E-7429-E2B184F9A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A29E86B-F4E3-E15D-6608-7799D05E7E31}"/>
              </a:ext>
            </a:extLst>
          </p:cNvPr>
          <p:cNvGrpSpPr/>
          <p:nvPr/>
        </p:nvGrpSpPr>
        <p:grpSpPr>
          <a:xfrm>
            <a:off x="1028699" y="3392960"/>
            <a:ext cx="12839701" cy="6170140"/>
            <a:chOff x="0" y="0"/>
            <a:chExt cx="2499472" cy="15104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B3B94A8-92F7-23B7-219F-C6F22C1105B7}"/>
                </a:ext>
              </a:extLst>
            </p:cNvPr>
            <p:cNvSpPr/>
            <p:nvPr/>
          </p:nvSpPr>
          <p:spPr>
            <a:xfrm>
              <a:off x="0" y="0"/>
              <a:ext cx="2499472" cy="1510468"/>
            </a:xfrm>
            <a:custGeom>
              <a:avLst/>
              <a:gdLst/>
              <a:ahLst/>
              <a:cxnLst/>
              <a:rect l="l" t="t" r="r" b="b"/>
              <a:pathLst>
                <a:path w="2499472" h="1510468">
                  <a:moveTo>
                    <a:pt x="40789" y="0"/>
                  </a:moveTo>
                  <a:lnTo>
                    <a:pt x="2458683" y="0"/>
                  </a:lnTo>
                  <a:cubicBezTo>
                    <a:pt x="2481210" y="0"/>
                    <a:pt x="2499472" y="18262"/>
                    <a:pt x="2499472" y="40789"/>
                  </a:cubicBezTo>
                  <a:lnTo>
                    <a:pt x="2499472" y="1469679"/>
                  </a:lnTo>
                  <a:cubicBezTo>
                    <a:pt x="2499472" y="1480497"/>
                    <a:pt x="2495175" y="1490872"/>
                    <a:pt x="2487525" y="1498521"/>
                  </a:cubicBezTo>
                  <a:cubicBezTo>
                    <a:pt x="2479876" y="1506171"/>
                    <a:pt x="2469501" y="1510468"/>
                    <a:pt x="2458683" y="1510468"/>
                  </a:cubicBezTo>
                  <a:lnTo>
                    <a:pt x="40789" y="1510468"/>
                  </a:lnTo>
                  <a:cubicBezTo>
                    <a:pt x="18262" y="1510468"/>
                    <a:pt x="0" y="1492206"/>
                    <a:pt x="0" y="1469679"/>
                  </a:cubicBezTo>
                  <a:lnTo>
                    <a:pt x="0" y="40789"/>
                  </a:lnTo>
                  <a:cubicBezTo>
                    <a:pt x="0" y="18262"/>
                    <a:pt x="18262" y="0"/>
                    <a:pt x="40789" y="0"/>
                  </a:cubicBez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C11F622-6748-6EBC-466E-2D4DF82FD508}"/>
                </a:ext>
              </a:extLst>
            </p:cNvPr>
            <p:cNvSpPr txBox="1"/>
            <p:nvPr/>
          </p:nvSpPr>
          <p:spPr>
            <a:xfrm>
              <a:off x="0" y="-38100"/>
              <a:ext cx="2499472" cy="1548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FD8B53D5-041A-8336-D05D-D74DB8470DE2}"/>
              </a:ext>
            </a:extLst>
          </p:cNvPr>
          <p:cNvGrpSpPr/>
          <p:nvPr/>
        </p:nvGrpSpPr>
        <p:grpSpPr>
          <a:xfrm rot="-2970277">
            <a:off x="11909540" y="-8011861"/>
            <a:ext cx="3735403" cy="10997348"/>
            <a:chOff x="0" y="0"/>
            <a:chExt cx="983810" cy="289642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B9F64F91-EB91-CFE3-B62F-21B6E3C01BF6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07258" y="0"/>
                  </a:moveTo>
                  <a:lnTo>
                    <a:pt x="776552" y="0"/>
                  </a:lnTo>
                  <a:cubicBezTo>
                    <a:pt x="891018" y="0"/>
                    <a:pt x="983810" y="92793"/>
                    <a:pt x="983810" y="207258"/>
                  </a:cubicBezTo>
                  <a:lnTo>
                    <a:pt x="983810" y="2689163"/>
                  </a:lnTo>
                  <a:cubicBezTo>
                    <a:pt x="983810" y="2803628"/>
                    <a:pt x="891018" y="2896421"/>
                    <a:pt x="776552" y="2896421"/>
                  </a:cubicBezTo>
                  <a:lnTo>
                    <a:pt x="207258" y="2896421"/>
                  </a:lnTo>
                  <a:cubicBezTo>
                    <a:pt x="92793" y="2896421"/>
                    <a:pt x="0" y="2803628"/>
                    <a:pt x="0" y="2689163"/>
                  </a:cubicBezTo>
                  <a:lnTo>
                    <a:pt x="0" y="207258"/>
                  </a:lnTo>
                  <a:cubicBezTo>
                    <a:pt x="0" y="92793"/>
                    <a:pt x="92793" y="0"/>
                    <a:pt x="20725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64C67E05-3261-4E6D-53FD-7A2A952076AA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028205E2-9E06-8090-7980-3C2B0A80BF94}"/>
              </a:ext>
            </a:extLst>
          </p:cNvPr>
          <p:cNvGrpSpPr/>
          <p:nvPr/>
        </p:nvGrpSpPr>
        <p:grpSpPr>
          <a:xfrm rot="-2940899">
            <a:off x="15867815" y="-5322149"/>
            <a:ext cx="3735403" cy="10997348"/>
            <a:chOff x="0" y="0"/>
            <a:chExt cx="983810" cy="289642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3DEEF29-8F30-110A-404E-3E052335CE90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EBC43879-228F-384F-0298-0DF6A9BFCA7B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178889E9-8F97-C7BE-490C-515A62163A00}"/>
              </a:ext>
            </a:extLst>
          </p:cNvPr>
          <p:cNvGrpSpPr/>
          <p:nvPr/>
        </p:nvGrpSpPr>
        <p:grpSpPr>
          <a:xfrm>
            <a:off x="-963492" y="9839325"/>
            <a:ext cx="20214983" cy="998879"/>
            <a:chOff x="0" y="0"/>
            <a:chExt cx="5324111" cy="263079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48DBF593-31AB-4F6B-77D1-07A3BF1482F9}"/>
                </a:ext>
              </a:extLst>
            </p:cNvPr>
            <p:cNvSpPr/>
            <p:nvPr/>
          </p:nvSpPr>
          <p:spPr>
            <a:xfrm>
              <a:off x="0" y="0"/>
              <a:ext cx="5324111" cy="263079"/>
            </a:xfrm>
            <a:custGeom>
              <a:avLst/>
              <a:gdLst/>
              <a:ahLst/>
              <a:cxnLst/>
              <a:rect l="l" t="t" r="r" b="b"/>
              <a:pathLst>
                <a:path w="5324111" h="263079">
                  <a:moveTo>
                    <a:pt x="38298" y="0"/>
                  </a:moveTo>
                  <a:lnTo>
                    <a:pt x="5285813" y="0"/>
                  </a:lnTo>
                  <a:cubicBezTo>
                    <a:pt x="5295970" y="0"/>
                    <a:pt x="5305711" y="4035"/>
                    <a:pt x="5312894" y="11217"/>
                  </a:cubicBezTo>
                  <a:cubicBezTo>
                    <a:pt x="5320076" y="18399"/>
                    <a:pt x="5324111" y="28141"/>
                    <a:pt x="5324111" y="38298"/>
                  </a:cubicBezTo>
                  <a:lnTo>
                    <a:pt x="5324111" y="224781"/>
                  </a:lnTo>
                  <a:cubicBezTo>
                    <a:pt x="5324111" y="234938"/>
                    <a:pt x="5320076" y="244680"/>
                    <a:pt x="5312894" y="251862"/>
                  </a:cubicBezTo>
                  <a:cubicBezTo>
                    <a:pt x="5305711" y="259044"/>
                    <a:pt x="5295970" y="263079"/>
                    <a:pt x="5285813" y="263079"/>
                  </a:cubicBezTo>
                  <a:lnTo>
                    <a:pt x="38298" y="263079"/>
                  </a:lnTo>
                  <a:cubicBezTo>
                    <a:pt x="28141" y="263079"/>
                    <a:pt x="18399" y="259044"/>
                    <a:pt x="11217" y="251862"/>
                  </a:cubicBezTo>
                  <a:cubicBezTo>
                    <a:pt x="4035" y="244680"/>
                    <a:pt x="0" y="234938"/>
                    <a:pt x="0" y="224781"/>
                  </a:cubicBezTo>
                  <a:lnTo>
                    <a:pt x="0" y="38298"/>
                  </a:lnTo>
                  <a:cubicBezTo>
                    <a:pt x="0" y="28141"/>
                    <a:pt x="4035" y="18399"/>
                    <a:pt x="11217" y="11217"/>
                  </a:cubicBezTo>
                  <a:cubicBezTo>
                    <a:pt x="18399" y="4035"/>
                    <a:pt x="28141" y="0"/>
                    <a:pt x="3829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FCD67251-5EE6-2246-F71A-B9918814C1AC}"/>
                </a:ext>
              </a:extLst>
            </p:cNvPr>
            <p:cNvSpPr txBox="1"/>
            <p:nvPr/>
          </p:nvSpPr>
          <p:spPr>
            <a:xfrm>
              <a:off x="0" y="-38100"/>
              <a:ext cx="5324111" cy="301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7BF4BBC4-59A3-65C5-1CA3-AE02736818C6}"/>
              </a:ext>
            </a:extLst>
          </p:cNvPr>
          <p:cNvSpPr/>
          <p:nvPr/>
        </p:nvSpPr>
        <p:spPr>
          <a:xfrm>
            <a:off x="15395075" y="4495463"/>
            <a:ext cx="1042187" cy="964023"/>
          </a:xfrm>
          <a:custGeom>
            <a:avLst/>
            <a:gdLst/>
            <a:ahLst/>
            <a:cxnLst/>
            <a:rect l="l" t="t" r="r" b="b"/>
            <a:pathLst>
              <a:path w="1042187" h="964023">
                <a:moveTo>
                  <a:pt x="0" y="0"/>
                </a:moveTo>
                <a:lnTo>
                  <a:pt x="1042187" y="0"/>
                </a:lnTo>
                <a:lnTo>
                  <a:pt x="1042187" y="964023"/>
                </a:lnTo>
                <a:lnTo>
                  <a:pt x="0" y="964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5C017B1D-F1D9-1464-EE15-0C9B604652B4}"/>
              </a:ext>
            </a:extLst>
          </p:cNvPr>
          <p:cNvSpPr txBox="1"/>
          <p:nvPr/>
        </p:nvSpPr>
        <p:spPr>
          <a:xfrm>
            <a:off x="1435335" y="4465126"/>
            <a:ext cx="11518665" cy="3922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"/>
              </a:rPr>
              <a:t>Composição de indicadores: índice geral de desempenho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"/>
              </a:rPr>
              <a:t>Ranking de desempenho entre obras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"/>
              </a:rPr>
              <a:t>Plano de ação para itens recorrentes não conformes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pt-BR" sz="2902" b="1" dirty="0">
              <a:solidFill>
                <a:schemeClr val="bg1"/>
              </a:solidFill>
              <a:latin typeface="B612 Bold" panose="020B0604020202020204" charset="0"/>
              <a:sym typeface="B612"/>
            </a:endParaRPr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F8C918AA-5DEC-F0D4-597E-CE02A372D8CF}"/>
              </a:ext>
            </a:extLst>
          </p:cNvPr>
          <p:cNvSpPr/>
          <p:nvPr/>
        </p:nvSpPr>
        <p:spPr>
          <a:xfrm>
            <a:off x="17245125" y="195690"/>
            <a:ext cx="980783" cy="1288480"/>
          </a:xfrm>
          <a:custGeom>
            <a:avLst/>
            <a:gdLst/>
            <a:ahLst/>
            <a:cxnLst/>
            <a:rect l="l" t="t" r="r" b="b"/>
            <a:pathLst>
              <a:path w="980783" h="1288480">
                <a:moveTo>
                  <a:pt x="0" y="0"/>
                </a:moveTo>
                <a:lnTo>
                  <a:pt x="980784" y="0"/>
                </a:lnTo>
                <a:lnTo>
                  <a:pt x="980784" y="1288480"/>
                </a:lnTo>
                <a:lnTo>
                  <a:pt x="0" y="1288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8127" t="-33332" r="-131866" b="-29370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72B5CAEC-99A7-8898-AD5E-58E920D9C238}"/>
              </a:ext>
            </a:extLst>
          </p:cNvPr>
          <p:cNvSpPr txBox="1"/>
          <p:nvPr/>
        </p:nvSpPr>
        <p:spPr>
          <a:xfrm>
            <a:off x="3992050" y="1162050"/>
            <a:ext cx="10303900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pt-BR" sz="6999" dirty="0">
                <a:solidFill>
                  <a:srgbClr val="514AF0"/>
                </a:solidFill>
                <a:latin typeface="Berthold Block"/>
                <a:sym typeface="Berthold Block"/>
              </a:rPr>
              <a:t>SUGESTÃO</a:t>
            </a: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94C52D1C-6188-85BD-8FEB-20E1A005D142}"/>
              </a:ext>
            </a:extLst>
          </p:cNvPr>
          <p:cNvSpPr/>
          <p:nvPr/>
        </p:nvSpPr>
        <p:spPr>
          <a:xfrm flipH="1">
            <a:off x="13418208" y="1738879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1452885" y="0"/>
                </a:moveTo>
                <a:lnTo>
                  <a:pt x="0" y="0"/>
                </a:lnTo>
                <a:lnTo>
                  <a:pt x="0" y="529092"/>
                </a:lnTo>
                <a:lnTo>
                  <a:pt x="1452885" y="529092"/>
                </a:lnTo>
                <a:lnTo>
                  <a:pt x="14528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263615D1-443B-F5FC-E327-A50ECD77CC41}"/>
              </a:ext>
            </a:extLst>
          </p:cNvPr>
          <p:cNvSpPr/>
          <p:nvPr/>
        </p:nvSpPr>
        <p:spPr>
          <a:xfrm>
            <a:off x="3416907" y="1738879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0" y="0"/>
                </a:moveTo>
                <a:lnTo>
                  <a:pt x="1452885" y="0"/>
                </a:lnTo>
                <a:lnTo>
                  <a:pt x="1452885" y="529092"/>
                </a:lnTo>
                <a:lnTo>
                  <a:pt x="0" y="5290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grpSp>
        <p:nvGrpSpPr>
          <p:cNvPr id="8" name="Group 5">
            <a:extLst>
              <a:ext uri="{FF2B5EF4-FFF2-40B4-BE49-F238E27FC236}">
                <a16:creationId xmlns:a16="http://schemas.microsoft.com/office/drawing/2014/main" id="{AA41AFC3-E7D7-D093-29C3-E93A3C07E75F}"/>
              </a:ext>
            </a:extLst>
          </p:cNvPr>
          <p:cNvGrpSpPr/>
          <p:nvPr/>
        </p:nvGrpSpPr>
        <p:grpSpPr>
          <a:xfrm>
            <a:off x="463028" y="2803928"/>
            <a:ext cx="5796997" cy="1425172"/>
            <a:chOff x="0" y="0"/>
            <a:chExt cx="1568303" cy="591021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36A3D50-F40C-BB71-3A29-5932634B6675}"/>
                </a:ext>
              </a:extLst>
            </p:cNvPr>
            <p:cNvSpPr/>
            <p:nvPr/>
          </p:nvSpPr>
          <p:spPr>
            <a:xfrm>
              <a:off x="0" y="0"/>
              <a:ext cx="1568303" cy="591021"/>
            </a:xfrm>
            <a:custGeom>
              <a:avLst/>
              <a:gdLst/>
              <a:ahLst/>
              <a:cxnLst/>
              <a:rect l="l" t="t" r="r" b="b"/>
              <a:pathLst>
                <a:path w="1568303" h="591021">
                  <a:moveTo>
                    <a:pt x="65007" y="0"/>
                  </a:moveTo>
                  <a:lnTo>
                    <a:pt x="1503296" y="0"/>
                  </a:lnTo>
                  <a:cubicBezTo>
                    <a:pt x="1520537" y="0"/>
                    <a:pt x="1537072" y="6849"/>
                    <a:pt x="1549263" y="19040"/>
                  </a:cubicBezTo>
                  <a:cubicBezTo>
                    <a:pt x="1561454" y="31231"/>
                    <a:pt x="1568303" y="47766"/>
                    <a:pt x="1568303" y="65007"/>
                  </a:cubicBezTo>
                  <a:lnTo>
                    <a:pt x="1568303" y="526014"/>
                  </a:lnTo>
                  <a:cubicBezTo>
                    <a:pt x="1568303" y="561916"/>
                    <a:pt x="1539199" y="591021"/>
                    <a:pt x="1503296" y="591021"/>
                  </a:cubicBezTo>
                  <a:lnTo>
                    <a:pt x="65007" y="591021"/>
                  </a:lnTo>
                  <a:cubicBezTo>
                    <a:pt x="29105" y="591021"/>
                    <a:pt x="0" y="561916"/>
                    <a:pt x="0" y="526014"/>
                  </a:cubicBezTo>
                  <a:lnTo>
                    <a:pt x="0" y="65007"/>
                  </a:lnTo>
                  <a:cubicBezTo>
                    <a:pt x="0" y="29105"/>
                    <a:pt x="29105" y="0"/>
                    <a:pt x="65007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69F44900-2347-B941-3885-54B6E9123459}"/>
                </a:ext>
              </a:extLst>
            </p:cNvPr>
            <p:cNvSpPr txBox="1"/>
            <p:nvPr/>
          </p:nvSpPr>
          <p:spPr>
            <a:xfrm>
              <a:off x="0" y="-38100"/>
              <a:ext cx="1568303" cy="629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11" name="TextBox 31">
            <a:extLst>
              <a:ext uri="{FF2B5EF4-FFF2-40B4-BE49-F238E27FC236}">
                <a16:creationId xmlns:a16="http://schemas.microsoft.com/office/drawing/2014/main" id="{0DF690E9-BD2A-AD37-74AD-682DDD5CEB44}"/>
              </a:ext>
            </a:extLst>
          </p:cNvPr>
          <p:cNvSpPr txBox="1"/>
          <p:nvPr/>
        </p:nvSpPr>
        <p:spPr>
          <a:xfrm>
            <a:off x="1028699" y="3248299"/>
            <a:ext cx="4898167" cy="751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noProof="0" dirty="0">
                <a:solidFill>
                  <a:schemeClr val="tx2"/>
                </a:solidFill>
                <a:latin typeface="B612 Bold"/>
                <a:ea typeface="B612 Bold"/>
                <a:cs typeface="B612 Bold"/>
                <a:sym typeface="B612 Bold"/>
              </a:rPr>
              <a:t>GESTÃO PREVENCIONISTA</a:t>
            </a:r>
          </a:p>
        </p:txBody>
      </p:sp>
    </p:spTree>
    <p:extLst>
      <p:ext uri="{BB962C8B-B14F-4D97-AF65-F5344CB8AC3E}">
        <p14:creationId xmlns:p14="http://schemas.microsoft.com/office/powerpoint/2010/main" val="2414758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180EF-D96D-F47B-8217-B95FED516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22F80C2-2695-110F-E704-F1DF1ED9C82A}"/>
              </a:ext>
            </a:extLst>
          </p:cNvPr>
          <p:cNvSpPr txBox="1"/>
          <p:nvPr/>
        </p:nvSpPr>
        <p:spPr>
          <a:xfrm>
            <a:off x="4143116" y="1057275"/>
            <a:ext cx="10001768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pt-BR" sz="6999" u="none" strike="noStrike" noProof="0" dirty="0">
                <a:solidFill>
                  <a:srgbClr val="514AF0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Não esqueçam:</a:t>
            </a: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id="{8BB36757-0A77-2959-0308-C3C4C4E1D020}"/>
              </a:ext>
            </a:extLst>
          </p:cNvPr>
          <p:cNvGrpSpPr/>
          <p:nvPr/>
        </p:nvGrpSpPr>
        <p:grpSpPr>
          <a:xfrm rot="-2970277">
            <a:off x="12428161" y="-8879964"/>
            <a:ext cx="3735403" cy="10997348"/>
            <a:chOff x="0" y="0"/>
            <a:chExt cx="983810" cy="2896421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1E79518-BECB-F18E-5954-510E4957B342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07258" y="0"/>
                  </a:moveTo>
                  <a:lnTo>
                    <a:pt x="776552" y="0"/>
                  </a:lnTo>
                  <a:cubicBezTo>
                    <a:pt x="891018" y="0"/>
                    <a:pt x="983810" y="92793"/>
                    <a:pt x="983810" y="207258"/>
                  </a:cubicBezTo>
                  <a:lnTo>
                    <a:pt x="983810" y="2689163"/>
                  </a:lnTo>
                  <a:cubicBezTo>
                    <a:pt x="983810" y="2803628"/>
                    <a:pt x="891018" y="2896421"/>
                    <a:pt x="776552" y="2896421"/>
                  </a:cubicBezTo>
                  <a:lnTo>
                    <a:pt x="207258" y="2896421"/>
                  </a:lnTo>
                  <a:cubicBezTo>
                    <a:pt x="92793" y="2896421"/>
                    <a:pt x="0" y="2803628"/>
                    <a:pt x="0" y="2689163"/>
                  </a:cubicBezTo>
                  <a:lnTo>
                    <a:pt x="0" y="207258"/>
                  </a:lnTo>
                  <a:cubicBezTo>
                    <a:pt x="0" y="92793"/>
                    <a:pt x="92793" y="0"/>
                    <a:pt x="207258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CFABFB77-32AD-BCE9-4113-7B8D93CC5807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E8EC2AE6-1723-AC1F-ABD5-B598C0F72F7A}"/>
              </a:ext>
            </a:extLst>
          </p:cNvPr>
          <p:cNvGrpSpPr/>
          <p:nvPr/>
        </p:nvGrpSpPr>
        <p:grpSpPr>
          <a:xfrm rot="-2970277">
            <a:off x="2275414" y="8139285"/>
            <a:ext cx="3735403" cy="10997348"/>
            <a:chOff x="0" y="0"/>
            <a:chExt cx="983810" cy="289642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0268D9A-3367-B2A5-3BE0-99FDC72564F2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07258" y="0"/>
                  </a:moveTo>
                  <a:lnTo>
                    <a:pt x="776552" y="0"/>
                  </a:lnTo>
                  <a:cubicBezTo>
                    <a:pt x="891018" y="0"/>
                    <a:pt x="983810" y="92793"/>
                    <a:pt x="983810" y="207258"/>
                  </a:cubicBezTo>
                  <a:lnTo>
                    <a:pt x="983810" y="2689163"/>
                  </a:lnTo>
                  <a:cubicBezTo>
                    <a:pt x="983810" y="2803628"/>
                    <a:pt x="891018" y="2896421"/>
                    <a:pt x="776552" y="2896421"/>
                  </a:cubicBezTo>
                  <a:lnTo>
                    <a:pt x="207258" y="2896421"/>
                  </a:lnTo>
                  <a:cubicBezTo>
                    <a:pt x="92793" y="2896421"/>
                    <a:pt x="0" y="2803628"/>
                    <a:pt x="0" y="2689163"/>
                  </a:cubicBezTo>
                  <a:lnTo>
                    <a:pt x="0" y="207258"/>
                  </a:lnTo>
                  <a:cubicBezTo>
                    <a:pt x="0" y="92793"/>
                    <a:pt x="92793" y="0"/>
                    <a:pt x="207258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1C60A8BA-FCAE-024F-27F7-72E830048022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3B949F85-2CF5-42CF-B826-EECAD977B9D2}"/>
              </a:ext>
            </a:extLst>
          </p:cNvPr>
          <p:cNvGrpSpPr/>
          <p:nvPr/>
        </p:nvGrpSpPr>
        <p:grpSpPr>
          <a:xfrm rot="-2940899">
            <a:off x="16579998" y="-6004265"/>
            <a:ext cx="3735403" cy="10997348"/>
            <a:chOff x="0" y="0"/>
            <a:chExt cx="983810" cy="289642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93400DF-5FE9-D25E-CCDF-989643576988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9829F9B6-4A3A-A015-FC2B-877FEDBB4AF1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B8EF0861-3547-A2A7-64FA-8BA091AA7CEC}"/>
              </a:ext>
            </a:extLst>
          </p:cNvPr>
          <p:cNvGrpSpPr/>
          <p:nvPr/>
        </p:nvGrpSpPr>
        <p:grpSpPr>
          <a:xfrm rot="-2940000">
            <a:off x="-1905658" y="5279162"/>
            <a:ext cx="3735403" cy="10997348"/>
            <a:chOff x="0" y="0"/>
            <a:chExt cx="983810" cy="2896421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BA94E6A1-70E2-5DA3-95C4-F3D496B72CA8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6193D489-BC89-7C34-009E-2BC3DC748E6F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9CBCB53D-A2F9-1395-F453-48D0A3EA24ED}"/>
              </a:ext>
            </a:extLst>
          </p:cNvPr>
          <p:cNvSpPr/>
          <p:nvPr/>
        </p:nvSpPr>
        <p:spPr>
          <a:xfrm>
            <a:off x="3393285" y="1609786"/>
            <a:ext cx="1029240" cy="374815"/>
          </a:xfrm>
          <a:custGeom>
            <a:avLst/>
            <a:gdLst/>
            <a:ahLst/>
            <a:cxnLst/>
            <a:rect l="l" t="t" r="r" b="b"/>
            <a:pathLst>
              <a:path w="1029240" h="374815">
                <a:moveTo>
                  <a:pt x="0" y="0"/>
                </a:moveTo>
                <a:lnTo>
                  <a:pt x="1029240" y="0"/>
                </a:lnTo>
                <a:lnTo>
                  <a:pt x="1029240" y="374815"/>
                </a:lnTo>
                <a:lnTo>
                  <a:pt x="0" y="3748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7DE2AC76-5CF0-5833-B61E-9D98FC548D2C}"/>
              </a:ext>
            </a:extLst>
          </p:cNvPr>
          <p:cNvSpPr/>
          <p:nvPr/>
        </p:nvSpPr>
        <p:spPr>
          <a:xfrm>
            <a:off x="17426054" y="109965"/>
            <a:ext cx="799855" cy="1050789"/>
          </a:xfrm>
          <a:custGeom>
            <a:avLst/>
            <a:gdLst/>
            <a:ahLst/>
            <a:cxnLst/>
            <a:rect l="l" t="t" r="r" b="b"/>
            <a:pathLst>
              <a:path w="799855" h="1050789">
                <a:moveTo>
                  <a:pt x="0" y="0"/>
                </a:moveTo>
                <a:lnTo>
                  <a:pt x="799855" y="0"/>
                </a:lnTo>
                <a:lnTo>
                  <a:pt x="799855" y="1050789"/>
                </a:lnTo>
                <a:lnTo>
                  <a:pt x="0" y="10507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8127" t="-33332" r="-131866" b="-29370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371A80A1-B571-22BA-FEDF-39D0F79A5C94}"/>
              </a:ext>
            </a:extLst>
          </p:cNvPr>
          <p:cNvSpPr/>
          <p:nvPr/>
        </p:nvSpPr>
        <p:spPr>
          <a:xfrm flipH="1">
            <a:off x="15656654" y="4532423"/>
            <a:ext cx="1843549" cy="795617"/>
          </a:xfrm>
          <a:custGeom>
            <a:avLst/>
            <a:gdLst/>
            <a:ahLst/>
            <a:cxnLst/>
            <a:rect l="l" t="t" r="r" b="b"/>
            <a:pathLst>
              <a:path w="1029240" h="374815">
                <a:moveTo>
                  <a:pt x="1029240" y="0"/>
                </a:moveTo>
                <a:lnTo>
                  <a:pt x="0" y="0"/>
                </a:lnTo>
                <a:lnTo>
                  <a:pt x="0" y="374815"/>
                </a:lnTo>
                <a:lnTo>
                  <a:pt x="1029240" y="374815"/>
                </a:lnTo>
                <a:lnTo>
                  <a:pt x="10292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grpSp>
        <p:nvGrpSpPr>
          <p:cNvPr id="8" name="Group 30">
            <a:extLst>
              <a:ext uri="{FF2B5EF4-FFF2-40B4-BE49-F238E27FC236}">
                <a16:creationId xmlns:a16="http://schemas.microsoft.com/office/drawing/2014/main" id="{F391D416-2678-D28D-63A5-4448C80136D6}"/>
              </a:ext>
            </a:extLst>
          </p:cNvPr>
          <p:cNvGrpSpPr/>
          <p:nvPr/>
        </p:nvGrpSpPr>
        <p:grpSpPr>
          <a:xfrm>
            <a:off x="2060801" y="2200050"/>
            <a:ext cx="12625295" cy="6677250"/>
            <a:chOff x="0" y="0"/>
            <a:chExt cx="1388247" cy="162857"/>
          </a:xfrm>
        </p:grpSpPr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ABD766AC-81D7-BD73-E0CA-2F2FB0E2EB2A}"/>
                </a:ext>
              </a:extLst>
            </p:cNvPr>
            <p:cNvSpPr/>
            <p:nvPr/>
          </p:nvSpPr>
          <p:spPr>
            <a:xfrm>
              <a:off x="0" y="0"/>
              <a:ext cx="1388247" cy="162857"/>
            </a:xfrm>
            <a:custGeom>
              <a:avLst/>
              <a:gdLst/>
              <a:ahLst/>
              <a:cxnLst/>
              <a:rect l="l" t="t" r="r" b="b"/>
              <a:pathLst>
                <a:path w="1388247" h="162857">
                  <a:moveTo>
                    <a:pt x="81429" y="0"/>
                  </a:moveTo>
                  <a:lnTo>
                    <a:pt x="1306818" y="0"/>
                  </a:lnTo>
                  <a:cubicBezTo>
                    <a:pt x="1328414" y="0"/>
                    <a:pt x="1349126" y="8579"/>
                    <a:pt x="1364397" y="23850"/>
                  </a:cubicBezTo>
                  <a:cubicBezTo>
                    <a:pt x="1379668" y="39121"/>
                    <a:pt x="1388247" y="59832"/>
                    <a:pt x="1388247" y="81429"/>
                  </a:cubicBezTo>
                  <a:lnTo>
                    <a:pt x="1388247" y="81429"/>
                  </a:lnTo>
                  <a:cubicBezTo>
                    <a:pt x="1388247" y="126401"/>
                    <a:pt x="1351790" y="162857"/>
                    <a:pt x="1306818" y="162857"/>
                  </a:cubicBezTo>
                  <a:lnTo>
                    <a:pt x="81429" y="162857"/>
                  </a:lnTo>
                  <a:cubicBezTo>
                    <a:pt x="59832" y="162857"/>
                    <a:pt x="39121" y="154278"/>
                    <a:pt x="23850" y="139008"/>
                  </a:cubicBezTo>
                  <a:cubicBezTo>
                    <a:pt x="8579" y="123737"/>
                    <a:pt x="0" y="103025"/>
                    <a:pt x="0" y="81429"/>
                  </a:cubicBezTo>
                  <a:lnTo>
                    <a:pt x="0" y="81429"/>
                  </a:lnTo>
                  <a:cubicBezTo>
                    <a:pt x="0" y="59832"/>
                    <a:pt x="8579" y="39121"/>
                    <a:pt x="23850" y="23850"/>
                  </a:cubicBezTo>
                  <a:cubicBezTo>
                    <a:pt x="39121" y="8579"/>
                    <a:pt x="59832" y="0"/>
                    <a:pt x="81429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10" name="TextBox 32">
              <a:extLst>
                <a:ext uri="{FF2B5EF4-FFF2-40B4-BE49-F238E27FC236}">
                  <a16:creationId xmlns:a16="http://schemas.microsoft.com/office/drawing/2014/main" id="{C2D0D454-A754-DD99-2476-D33CC29F4CC1}"/>
                </a:ext>
              </a:extLst>
            </p:cNvPr>
            <p:cNvSpPr txBox="1"/>
            <p:nvPr/>
          </p:nvSpPr>
          <p:spPr>
            <a:xfrm>
              <a:off x="0" y="-38100"/>
              <a:ext cx="1388247" cy="200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4C22AC72-73E5-6D48-FF5D-1E6B627F80BD}"/>
              </a:ext>
            </a:extLst>
          </p:cNvPr>
          <p:cNvGrpSpPr/>
          <p:nvPr/>
        </p:nvGrpSpPr>
        <p:grpSpPr>
          <a:xfrm>
            <a:off x="2471667" y="2507468"/>
            <a:ext cx="11988430" cy="5997780"/>
            <a:chOff x="0" y="0"/>
            <a:chExt cx="1219521" cy="162857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FCDB322-4B82-B43E-BA49-880C0CAB03F7}"/>
                </a:ext>
              </a:extLst>
            </p:cNvPr>
            <p:cNvSpPr/>
            <p:nvPr/>
          </p:nvSpPr>
          <p:spPr>
            <a:xfrm>
              <a:off x="0" y="0"/>
              <a:ext cx="1219521" cy="162857"/>
            </a:xfrm>
            <a:custGeom>
              <a:avLst/>
              <a:gdLst/>
              <a:ahLst/>
              <a:cxnLst/>
              <a:rect l="l" t="t" r="r" b="b"/>
              <a:pathLst>
                <a:path w="1219521" h="162857">
                  <a:moveTo>
                    <a:pt x="81429" y="0"/>
                  </a:moveTo>
                  <a:lnTo>
                    <a:pt x="1138092" y="0"/>
                  </a:lnTo>
                  <a:cubicBezTo>
                    <a:pt x="1183064" y="0"/>
                    <a:pt x="1219521" y="36457"/>
                    <a:pt x="1219521" y="81429"/>
                  </a:cubicBezTo>
                  <a:lnTo>
                    <a:pt x="1219521" y="81429"/>
                  </a:lnTo>
                  <a:cubicBezTo>
                    <a:pt x="1219521" y="103025"/>
                    <a:pt x="1210942" y="123737"/>
                    <a:pt x="1195671" y="139008"/>
                  </a:cubicBezTo>
                  <a:cubicBezTo>
                    <a:pt x="1180400" y="154278"/>
                    <a:pt x="1159688" y="162857"/>
                    <a:pt x="1138092" y="162857"/>
                  </a:cubicBezTo>
                  <a:lnTo>
                    <a:pt x="81429" y="162857"/>
                  </a:lnTo>
                  <a:cubicBezTo>
                    <a:pt x="59832" y="162857"/>
                    <a:pt x="39121" y="154278"/>
                    <a:pt x="23850" y="139008"/>
                  </a:cubicBezTo>
                  <a:cubicBezTo>
                    <a:pt x="8579" y="123737"/>
                    <a:pt x="0" y="103025"/>
                    <a:pt x="0" y="81429"/>
                  </a:cubicBezTo>
                  <a:lnTo>
                    <a:pt x="0" y="81429"/>
                  </a:lnTo>
                  <a:cubicBezTo>
                    <a:pt x="0" y="59832"/>
                    <a:pt x="8579" y="39121"/>
                    <a:pt x="23850" y="23850"/>
                  </a:cubicBezTo>
                  <a:cubicBezTo>
                    <a:pt x="39121" y="8579"/>
                    <a:pt x="59832" y="0"/>
                    <a:pt x="81429" y="0"/>
                  </a:cubicBezTo>
                  <a:close/>
                </a:path>
              </a:pathLst>
            </a:custGeom>
            <a:solidFill>
              <a:srgbClr val="514AF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14" name="TextBox 35">
              <a:extLst>
                <a:ext uri="{FF2B5EF4-FFF2-40B4-BE49-F238E27FC236}">
                  <a16:creationId xmlns:a16="http://schemas.microsoft.com/office/drawing/2014/main" id="{C71C924D-504C-2950-E8CB-5F90345B9B6A}"/>
                </a:ext>
              </a:extLst>
            </p:cNvPr>
            <p:cNvSpPr txBox="1"/>
            <p:nvPr/>
          </p:nvSpPr>
          <p:spPr>
            <a:xfrm>
              <a:off x="0" y="-38100"/>
              <a:ext cx="1219521" cy="2009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3" name="TextBox 30">
            <a:extLst>
              <a:ext uri="{FF2B5EF4-FFF2-40B4-BE49-F238E27FC236}">
                <a16:creationId xmlns:a16="http://schemas.microsoft.com/office/drawing/2014/main" id="{A983675F-0651-2B13-4C8A-775084290BC3}"/>
              </a:ext>
            </a:extLst>
          </p:cNvPr>
          <p:cNvSpPr txBox="1"/>
          <p:nvPr/>
        </p:nvSpPr>
        <p:spPr>
          <a:xfrm>
            <a:off x="3167431" y="2507468"/>
            <a:ext cx="10853369" cy="5863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"/>
              </a:rPr>
              <a:t>SEGURANÇA: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"/>
              </a:rPr>
              <a:t>Quando tudo vai bem, ninguém lembra que existe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"/>
              </a:rPr>
              <a:t>Quando tudo vai mal, dizem que não existe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"/>
              </a:rPr>
              <a:t>Quando é pra gastar, acha-se que não é preciso que exista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"/>
              </a:rPr>
              <a:t>Porém, quando realmente não existe, todos concordam que deveria existir</a:t>
            </a:r>
          </a:p>
        </p:txBody>
      </p:sp>
    </p:spTree>
    <p:extLst>
      <p:ext uri="{BB962C8B-B14F-4D97-AF65-F5344CB8AC3E}">
        <p14:creationId xmlns:p14="http://schemas.microsoft.com/office/powerpoint/2010/main" val="98026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>
            <a:extLst>
              <a:ext uri="{FF2B5EF4-FFF2-40B4-BE49-F238E27FC236}">
                <a16:creationId xmlns:a16="http://schemas.microsoft.com/office/drawing/2014/main" id="{CB0CF7F8-76B7-C48C-795F-DC8BB889E48E}"/>
              </a:ext>
            </a:extLst>
          </p:cNvPr>
          <p:cNvSpPr/>
          <p:nvPr/>
        </p:nvSpPr>
        <p:spPr>
          <a:xfrm>
            <a:off x="-156584" y="29434"/>
            <a:ext cx="18444584" cy="10277066"/>
          </a:xfrm>
          <a:prstGeom prst="rect">
            <a:avLst/>
          </a:prstGeom>
          <a:solidFill>
            <a:srgbClr val="EDED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2" name="Objeto 61">
            <a:extLst>
              <a:ext uri="{FF2B5EF4-FFF2-40B4-BE49-F238E27FC236}">
                <a16:creationId xmlns:a16="http://schemas.microsoft.com/office/drawing/2014/main" id="{771E8B39-DE1F-4051-C832-158F522C63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434050"/>
              </p:ext>
            </p:extLst>
          </p:nvPr>
        </p:nvGraphicFramePr>
        <p:xfrm>
          <a:off x="-4184" y="1"/>
          <a:ext cx="9359341" cy="852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8109237" imgH="7386857" progId="CorelDraw.Graphic.23">
                  <p:embed/>
                </p:oleObj>
              </mc:Choice>
              <mc:Fallback>
                <p:oleObj name="CorelDRAW" r:id="rId3" imgW="8109237" imgH="7386857" progId="CorelDraw.Graphic.23">
                  <p:embed/>
                  <p:pic>
                    <p:nvPicPr>
                      <p:cNvPr id="44" name="Objeto 43">
                        <a:extLst>
                          <a:ext uri="{FF2B5EF4-FFF2-40B4-BE49-F238E27FC236}">
                            <a16:creationId xmlns:a16="http://schemas.microsoft.com/office/drawing/2014/main" id="{305AC232-15C6-0BDC-F831-100A24B9AD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184" y="1"/>
                        <a:ext cx="9359341" cy="8525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reeform 3"/>
          <p:cNvSpPr/>
          <p:nvPr/>
        </p:nvSpPr>
        <p:spPr>
          <a:xfrm rot="-3957022">
            <a:off x="15055227" y="2971592"/>
            <a:ext cx="5579494" cy="590496"/>
          </a:xfrm>
          <a:custGeom>
            <a:avLst/>
            <a:gdLst/>
            <a:ahLst/>
            <a:cxnLst/>
            <a:rect l="l" t="t" r="r" b="b"/>
            <a:pathLst>
              <a:path w="5579494" h="590496">
                <a:moveTo>
                  <a:pt x="0" y="0"/>
                </a:moveTo>
                <a:lnTo>
                  <a:pt x="5579494" y="0"/>
                </a:lnTo>
                <a:lnTo>
                  <a:pt x="5579494" y="590496"/>
                </a:lnTo>
                <a:lnTo>
                  <a:pt x="0" y="5904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5456656" y="8117947"/>
            <a:ext cx="216190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Antic Bold"/>
                <a:ea typeface="Antic Bold"/>
                <a:cs typeface="Antic Bold"/>
                <a:sym typeface="Antic Bold"/>
              </a:rPr>
              <a:t>AROWWAI INDUSTRIES</a:t>
            </a:r>
          </a:p>
        </p:txBody>
      </p:sp>
      <p:sp>
        <p:nvSpPr>
          <p:cNvPr id="6" name="Freeform 6"/>
          <p:cNvSpPr/>
          <p:nvPr/>
        </p:nvSpPr>
        <p:spPr>
          <a:xfrm rot="-3957022">
            <a:off x="15055227" y="2971592"/>
            <a:ext cx="5579494" cy="590496"/>
          </a:xfrm>
          <a:custGeom>
            <a:avLst/>
            <a:gdLst/>
            <a:ahLst/>
            <a:cxnLst/>
            <a:rect l="l" t="t" r="r" b="b"/>
            <a:pathLst>
              <a:path w="5579494" h="590496">
                <a:moveTo>
                  <a:pt x="0" y="0"/>
                </a:moveTo>
                <a:lnTo>
                  <a:pt x="5579494" y="0"/>
                </a:lnTo>
                <a:lnTo>
                  <a:pt x="5579494" y="590496"/>
                </a:lnTo>
                <a:lnTo>
                  <a:pt x="0" y="5904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15456656" y="8117947"/>
            <a:ext cx="2161902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>
                <a:solidFill>
                  <a:srgbClr val="FFFFFF"/>
                </a:solidFill>
                <a:latin typeface="Antic Bold"/>
                <a:ea typeface="Antic Bold"/>
                <a:cs typeface="Antic Bold"/>
                <a:sym typeface="Antic Bold"/>
              </a:rPr>
              <a:t>AROWWAI INDUSTRIES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838653" y="8197403"/>
            <a:ext cx="11300622" cy="2205445"/>
            <a:chOff x="0" y="0"/>
            <a:chExt cx="2605403" cy="5808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05403" cy="580858"/>
            </a:xfrm>
            <a:custGeom>
              <a:avLst/>
              <a:gdLst/>
              <a:ahLst/>
              <a:cxnLst/>
              <a:rect l="l" t="t" r="r" b="b"/>
              <a:pathLst>
                <a:path w="2605403" h="580858">
                  <a:moveTo>
                    <a:pt x="0" y="0"/>
                  </a:moveTo>
                  <a:lnTo>
                    <a:pt x="2605403" y="0"/>
                  </a:lnTo>
                  <a:lnTo>
                    <a:pt x="2605403" y="580858"/>
                  </a:lnTo>
                  <a:lnTo>
                    <a:pt x="0" y="580858"/>
                  </a:lnTo>
                  <a:close/>
                </a:path>
              </a:pathLst>
            </a:custGeom>
            <a:solidFill>
              <a:srgbClr val="FA93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605403" cy="618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96910" y="8961521"/>
            <a:ext cx="4698986" cy="1062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84"/>
              </a:lnSpc>
            </a:pPr>
            <a:r>
              <a:rPr lang="en-US" sz="7984" dirty="0">
                <a:solidFill>
                  <a:srgbClr val="002060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OBRIGADA!</a:t>
            </a:r>
          </a:p>
        </p:txBody>
      </p:sp>
      <p:grpSp>
        <p:nvGrpSpPr>
          <p:cNvPr id="30" name="Group 30"/>
          <p:cNvGrpSpPr/>
          <p:nvPr/>
        </p:nvGrpSpPr>
        <p:grpSpPr>
          <a:xfrm rot="1473096">
            <a:off x="-3647532" y="1521529"/>
            <a:ext cx="3433240" cy="10107751"/>
            <a:chOff x="0" y="0"/>
            <a:chExt cx="983810" cy="289642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25499" y="0"/>
                  </a:moveTo>
                  <a:lnTo>
                    <a:pt x="758311" y="0"/>
                  </a:lnTo>
                  <a:cubicBezTo>
                    <a:pt x="818117" y="0"/>
                    <a:pt x="875474" y="23758"/>
                    <a:pt x="917763" y="66047"/>
                  </a:cubicBezTo>
                  <a:cubicBezTo>
                    <a:pt x="960052" y="108336"/>
                    <a:pt x="983810" y="165693"/>
                    <a:pt x="983810" y="225499"/>
                  </a:cubicBezTo>
                  <a:lnTo>
                    <a:pt x="983810" y="2670922"/>
                  </a:lnTo>
                  <a:cubicBezTo>
                    <a:pt x="983810" y="2730728"/>
                    <a:pt x="960052" y="2788084"/>
                    <a:pt x="917763" y="2830374"/>
                  </a:cubicBezTo>
                  <a:cubicBezTo>
                    <a:pt x="875474" y="2872663"/>
                    <a:pt x="818117" y="2896421"/>
                    <a:pt x="758311" y="2896421"/>
                  </a:cubicBezTo>
                  <a:lnTo>
                    <a:pt x="225499" y="2896421"/>
                  </a:lnTo>
                  <a:cubicBezTo>
                    <a:pt x="165693" y="2896421"/>
                    <a:pt x="108336" y="2872663"/>
                    <a:pt x="66047" y="2830374"/>
                  </a:cubicBezTo>
                  <a:cubicBezTo>
                    <a:pt x="23758" y="2788084"/>
                    <a:pt x="0" y="2730728"/>
                    <a:pt x="0" y="2670922"/>
                  </a:cubicBezTo>
                  <a:lnTo>
                    <a:pt x="0" y="225499"/>
                  </a:lnTo>
                  <a:cubicBezTo>
                    <a:pt x="0" y="165693"/>
                    <a:pt x="23758" y="108336"/>
                    <a:pt x="66047" y="66047"/>
                  </a:cubicBezTo>
                  <a:cubicBezTo>
                    <a:pt x="108336" y="23758"/>
                    <a:pt x="165693" y="0"/>
                    <a:pt x="225499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1473096">
            <a:off x="-2185607" y="-2780308"/>
            <a:ext cx="3416574" cy="10058687"/>
            <a:chOff x="0" y="0"/>
            <a:chExt cx="983810" cy="289642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Group 36"/>
          <p:cNvGrpSpPr/>
          <p:nvPr/>
        </p:nvGrpSpPr>
        <p:grpSpPr>
          <a:xfrm rot="1473096">
            <a:off x="-3680685" y="-4088959"/>
            <a:ext cx="4166597" cy="10107751"/>
            <a:chOff x="0" y="0"/>
            <a:chExt cx="1193957" cy="289642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193957" cy="2896421"/>
            </a:xfrm>
            <a:custGeom>
              <a:avLst/>
              <a:gdLst/>
              <a:ahLst/>
              <a:cxnLst/>
              <a:rect l="l" t="t" r="r" b="b"/>
              <a:pathLst>
                <a:path w="1193957" h="2896421">
                  <a:moveTo>
                    <a:pt x="185809" y="0"/>
                  </a:moveTo>
                  <a:lnTo>
                    <a:pt x="1008148" y="0"/>
                  </a:lnTo>
                  <a:cubicBezTo>
                    <a:pt x="1057427" y="0"/>
                    <a:pt x="1104689" y="19576"/>
                    <a:pt x="1139535" y="54422"/>
                  </a:cubicBezTo>
                  <a:cubicBezTo>
                    <a:pt x="1174381" y="89268"/>
                    <a:pt x="1193957" y="136530"/>
                    <a:pt x="1193957" y="185809"/>
                  </a:cubicBezTo>
                  <a:lnTo>
                    <a:pt x="1193957" y="2710612"/>
                  </a:lnTo>
                  <a:cubicBezTo>
                    <a:pt x="1193957" y="2759891"/>
                    <a:pt x="1174381" y="2807153"/>
                    <a:pt x="1139535" y="2841999"/>
                  </a:cubicBezTo>
                  <a:cubicBezTo>
                    <a:pt x="1104689" y="2876845"/>
                    <a:pt x="1057427" y="2896421"/>
                    <a:pt x="1008148" y="2896421"/>
                  </a:cubicBezTo>
                  <a:lnTo>
                    <a:pt x="185809" y="2896421"/>
                  </a:lnTo>
                  <a:cubicBezTo>
                    <a:pt x="136530" y="2896421"/>
                    <a:pt x="89268" y="2876845"/>
                    <a:pt x="54422" y="2841999"/>
                  </a:cubicBezTo>
                  <a:cubicBezTo>
                    <a:pt x="19576" y="2807153"/>
                    <a:pt x="0" y="2759891"/>
                    <a:pt x="0" y="2710612"/>
                  </a:cubicBezTo>
                  <a:lnTo>
                    <a:pt x="0" y="185809"/>
                  </a:lnTo>
                  <a:cubicBezTo>
                    <a:pt x="0" y="136530"/>
                    <a:pt x="19576" y="89268"/>
                    <a:pt x="54422" y="54422"/>
                  </a:cubicBezTo>
                  <a:cubicBezTo>
                    <a:pt x="89268" y="19576"/>
                    <a:pt x="136530" y="0"/>
                    <a:pt x="185809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1193957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 rot="1473096">
            <a:off x="17341381" y="-1213020"/>
            <a:ext cx="3261541" cy="9602255"/>
            <a:chOff x="0" y="0"/>
            <a:chExt cx="983810" cy="289642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37370" y="0"/>
                  </a:moveTo>
                  <a:lnTo>
                    <a:pt x="746440" y="0"/>
                  </a:lnTo>
                  <a:cubicBezTo>
                    <a:pt x="809394" y="0"/>
                    <a:pt x="869770" y="25009"/>
                    <a:pt x="914286" y="69524"/>
                  </a:cubicBezTo>
                  <a:cubicBezTo>
                    <a:pt x="958801" y="114040"/>
                    <a:pt x="983810" y="174416"/>
                    <a:pt x="983810" y="237370"/>
                  </a:cubicBezTo>
                  <a:lnTo>
                    <a:pt x="983810" y="2659051"/>
                  </a:lnTo>
                  <a:cubicBezTo>
                    <a:pt x="983810" y="2722005"/>
                    <a:pt x="958801" y="2782381"/>
                    <a:pt x="914286" y="2826897"/>
                  </a:cubicBezTo>
                  <a:cubicBezTo>
                    <a:pt x="869770" y="2871412"/>
                    <a:pt x="809394" y="2896421"/>
                    <a:pt x="746440" y="2896421"/>
                  </a:cubicBezTo>
                  <a:lnTo>
                    <a:pt x="237370" y="2896421"/>
                  </a:lnTo>
                  <a:cubicBezTo>
                    <a:pt x="174416" y="2896421"/>
                    <a:pt x="114040" y="2871412"/>
                    <a:pt x="69524" y="2826897"/>
                  </a:cubicBezTo>
                  <a:cubicBezTo>
                    <a:pt x="25009" y="2782381"/>
                    <a:pt x="0" y="2722005"/>
                    <a:pt x="0" y="2659051"/>
                  </a:cubicBezTo>
                  <a:lnTo>
                    <a:pt x="0" y="237370"/>
                  </a:lnTo>
                  <a:cubicBezTo>
                    <a:pt x="0" y="174416"/>
                    <a:pt x="25009" y="114040"/>
                    <a:pt x="69524" y="69524"/>
                  </a:cubicBezTo>
                  <a:cubicBezTo>
                    <a:pt x="114040" y="25009"/>
                    <a:pt x="174416" y="0"/>
                    <a:pt x="237370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 rot="1473096">
            <a:off x="15756304" y="2310558"/>
            <a:ext cx="4963871" cy="12148274"/>
            <a:chOff x="0" y="0"/>
            <a:chExt cx="1497300" cy="366440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497300" cy="3664401"/>
            </a:xfrm>
            <a:custGeom>
              <a:avLst/>
              <a:gdLst/>
              <a:ahLst/>
              <a:cxnLst/>
              <a:rect l="l" t="t" r="r" b="b"/>
              <a:pathLst>
                <a:path w="1497300" h="3664401">
                  <a:moveTo>
                    <a:pt x="0" y="0"/>
                  </a:moveTo>
                  <a:lnTo>
                    <a:pt x="1497300" y="0"/>
                  </a:lnTo>
                  <a:lnTo>
                    <a:pt x="1497300" y="3664401"/>
                  </a:lnTo>
                  <a:lnTo>
                    <a:pt x="0" y="3664401"/>
                  </a:ln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1497300" cy="37025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 rot="1472612">
            <a:off x="18637014" y="487699"/>
            <a:ext cx="3261541" cy="9602255"/>
            <a:chOff x="0" y="0"/>
            <a:chExt cx="983810" cy="289642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37370" y="0"/>
                  </a:moveTo>
                  <a:lnTo>
                    <a:pt x="746440" y="0"/>
                  </a:lnTo>
                  <a:cubicBezTo>
                    <a:pt x="809394" y="0"/>
                    <a:pt x="869770" y="25009"/>
                    <a:pt x="914286" y="69524"/>
                  </a:cubicBezTo>
                  <a:cubicBezTo>
                    <a:pt x="958801" y="114040"/>
                    <a:pt x="983810" y="174416"/>
                    <a:pt x="983810" y="237370"/>
                  </a:cubicBezTo>
                  <a:lnTo>
                    <a:pt x="983810" y="2659051"/>
                  </a:lnTo>
                  <a:cubicBezTo>
                    <a:pt x="983810" y="2722005"/>
                    <a:pt x="958801" y="2782381"/>
                    <a:pt x="914286" y="2826897"/>
                  </a:cubicBezTo>
                  <a:cubicBezTo>
                    <a:pt x="869770" y="2871412"/>
                    <a:pt x="809394" y="2896421"/>
                    <a:pt x="746440" y="2896421"/>
                  </a:cubicBezTo>
                  <a:lnTo>
                    <a:pt x="237370" y="2896421"/>
                  </a:lnTo>
                  <a:cubicBezTo>
                    <a:pt x="174416" y="2896421"/>
                    <a:pt x="114040" y="2871412"/>
                    <a:pt x="69524" y="2826897"/>
                  </a:cubicBezTo>
                  <a:cubicBezTo>
                    <a:pt x="25009" y="2782381"/>
                    <a:pt x="0" y="2722005"/>
                    <a:pt x="0" y="2659051"/>
                  </a:cubicBezTo>
                  <a:lnTo>
                    <a:pt x="0" y="237370"/>
                  </a:lnTo>
                  <a:cubicBezTo>
                    <a:pt x="0" y="174416"/>
                    <a:pt x="25009" y="114040"/>
                    <a:pt x="69524" y="69524"/>
                  </a:cubicBezTo>
                  <a:cubicBezTo>
                    <a:pt x="114040" y="25009"/>
                    <a:pt x="174416" y="0"/>
                    <a:pt x="237370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 rot="-3957022">
            <a:off x="15203960" y="5541087"/>
            <a:ext cx="4871695" cy="515588"/>
          </a:xfrm>
          <a:custGeom>
            <a:avLst/>
            <a:gdLst/>
            <a:ahLst/>
            <a:cxnLst/>
            <a:rect l="l" t="t" r="r" b="b"/>
            <a:pathLst>
              <a:path w="4871695" h="515588">
                <a:moveTo>
                  <a:pt x="0" y="0"/>
                </a:moveTo>
                <a:lnTo>
                  <a:pt x="4871695" y="0"/>
                </a:lnTo>
                <a:lnTo>
                  <a:pt x="4871695" y="515587"/>
                </a:lnTo>
                <a:lnTo>
                  <a:pt x="0" y="5155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4B0D9E2C-5BAE-78F1-8A4E-CBF66CBB117A}"/>
              </a:ext>
            </a:extLst>
          </p:cNvPr>
          <p:cNvSpPr/>
          <p:nvPr/>
        </p:nvSpPr>
        <p:spPr>
          <a:xfrm>
            <a:off x="9982771" y="6591300"/>
            <a:ext cx="2201623" cy="793982"/>
          </a:xfrm>
          <a:custGeom>
            <a:avLst/>
            <a:gdLst/>
            <a:ahLst/>
            <a:cxnLst/>
            <a:rect l="l" t="t" r="r" b="b"/>
            <a:pathLst>
              <a:path w="1748594" h="630604">
                <a:moveTo>
                  <a:pt x="0" y="0"/>
                </a:moveTo>
                <a:lnTo>
                  <a:pt x="1748594" y="0"/>
                </a:lnTo>
                <a:lnTo>
                  <a:pt x="1748594" y="630603"/>
                </a:lnTo>
                <a:lnTo>
                  <a:pt x="0" y="6306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840" r="-28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820E88CA-C42D-F19D-A850-F076A72389D4}"/>
              </a:ext>
            </a:extLst>
          </p:cNvPr>
          <p:cNvSpPr/>
          <p:nvPr/>
        </p:nvSpPr>
        <p:spPr>
          <a:xfrm>
            <a:off x="10085819" y="8422022"/>
            <a:ext cx="1568311" cy="1475201"/>
          </a:xfrm>
          <a:custGeom>
            <a:avLst/>
            <a:gdLst/>
            <a:ahLst/>
            <a:cxnLst/>
            <a:rect l="l" t="t" r="r" b="b"/>
            <a:pathLst>
              <a:path w="920942" h="866266">
                <a:moveTo>
                  <a:pt x="0" y="0"/>
                </a:moveTo>
                <a:lnTo>
                  <a:pt x="920942" y="0"/>
                </a:lnTo>
                <a:lnTo>
                  <a:pt x="920942" y="866266"/>
                </a:lnTo>
                <a:lnTo>
                  <a:pt x="0" y="8662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5F2CFEAB-0F3D-8F7F-9D89-237E1420A084}"/>
              </a:ext>
            </a:extLst>
          </p:cNvPr>
          <p:cNvSpPr/>
          <p:nvPr/>
        </p:nvSpPr>
        <p:spPr>
          <a:xfrm>
            <a:off x="11891659" y="8422021"/>
            <a:ext cx="1412606" cy="1475201"/>
          </a:xfrm>
          <a:custGeom>
            <a:avLst/>
            <a:gdLst/>
            <a:ahLst/>
            <a:cxnLst/>
            <a:rect l="l" t="t" r="r" b="b"/>
            <a:pathLst>
              <a:path w="829509" h="866266">
                <a:moveTo>
                  <a:pt x="0" y="0"/>
                </a:moveTo>
                <a:lnTo>
                  <a:pt x="829509" y="0"/>
                </a:lnTo>
                <a:lnTo>
                  <a:pt x="829509" y="866266"/>
                </a:lnTo>
                <a:lnTo>
                  <a:pt x="0" y="86626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12">
            <a:extLst>
              <a:ext uri="{FF2B5EF4-FFF2-40B4-BE49-F238E27FC236}">
                <a16:creationId xmlns:a16="http://schemas.microsoft.com/office/drawing/2014/main" id="{E0B54167-9224-8AF6-8D0A-4C64C2EF9803}"/>
              </a:ext>
            </a:extLst>
          </p:cNvPr>
          <p:cNvSpPr/>
          <p:nvPr/>
        </p:nvSpPr>
        <p:spPr>
          <a:xfrm>
            <a:off x="12335768" y="6591300"/>
            <a:ext cx="2983027" cy="793982"/>
          </a:xfrm>
          <a:custGeom>
            <a:avLst/>
            <a:gdLst/>
            <a:ahLst/>
            <a:cxnLst/>
            <a:rect l="l" t="t" r="r" b="b"/>
            <a:pathLst>
              <a:path w="2369208" h="630604">
                <a:moveTo>
                  <a:pt x="0" y="0"/>
                </a:moveTo>
                <a:lnTo>
                  <a:pt x="2369208" y="0"/>
                </a:lnTo>
                <a:lnTo>
                  <a:pt x="2369208" y="630603"/>
                </a:lnTo>
                <a:lnTo>
                  <a:pt x="0" y="63060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1425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TextBox 16">
            <a:extLst>
              <a:ext uri="{FF2B5EF4-FFF2-40B4-BE49-F238E27FC236}">
                <a16:creationId xmlns:a16="http://schemas.microsoft.com/office/drawing/2014/main" id="{D25AA2A9-4BB7-5D54-DE2F-A555420D396C}"/>
              </a:ext>
            </a:extLst>
          </p:cNvPr>
          <p:cNvSpPr txBox="1"/>
          <p:nvPr/>
        </p:nvSpPr>
        <p:spPr>
          <a:xfrm>
            <a:off x="9949116" y="6003745"/>
            <a:ext cx="2274145" cy="30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43"/>
              </a:lnSpc>
            </a:pPr>
            <a:r>
              <a:rPr lang="en-US" sz="1887" dirty="0">
                <a:solidFill>
                  <a:srgbClr val="00206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Patrocinio Master: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8CE02961-4DB7-F1C4-B7B2-9B5265C04AB5}"/>
              </a:ext>
            </a:extLst>
          </p:cNvPr>
          <p:cNvSpPr txBox="1"/>
          <p:nvPr/>
        </p:nvSpPr>
        <p:spPr>
          <a:xfrm>
            <a:off x="9982772" y="7848733"/>
            <a:ext cx="760074" cy="309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3"/>
              </a:lnSpc>
            </a:pPr>
            <a:r>
              <a:rPr lang="en-US" sz="1887" dirty="0" err="1">
                <a:solidFill>
                  <a:srgbClr val="00206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Apoio</a:t>
            </a:r>
            <a:r>
              <a:rPr lang="en-US" sz="1887" dirty="0">
                <a:solidFill>
                  <a:srgbClr val="514AF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:</a:t>
            </a:r>
          </a:p>
        </p:txBody>
      </p:sp>
      <p:grpSp>
        <p:nvGrpSpPr>
          <p:cNvPr id="56" name="Group 18">
            <a:extLst>
              <a:ext uri="{FF2B5EF4-FFF2-40B4-BE49-F238E27FC236}">
                <a16:creationId xmlns:a16="http://schemas.microsoft.com/office/drawing/2014/main" id="{34E6C58A-680D-6451-7D83-489672BCCDA8}"/>
              </a:ext>
            </a:extLst>
          </p:cNvPr>
          <p:cNvGrpSpPr/>
          <p:nvPr/>
        </p:nvGrpSpPr>
        <p:grpSpPr>
          <a:xfrm>
            <a:off x="9982772" y="-148615"/>
            <a:ext cx="1516552" cy="2503312"/>
            <a:chOff x="0" y="0"/>
            <a:chExt cx="656391" cy="1083478"/>
          </a:xfrm>
        </p:grpSpPr>
        <p:sp>
          <p:nvSpPr>
            <p:cNvPr id="57" name="Freeform 19">
              <a:extLst>
                <a:ext uri="{FF2B5EF4-FFF2-40B4-BE49-F238E27FC236}">
                  <a16:creationId xmlns:a16="http://schemas.microsoft.com/office/drawing/2014/main" id="{5B67E37B-1F1C-953E-83CE-B1B1669EE8C3}"/>
                </a:ext>
              </a:extLst>
            </p:cNvPr>
            <p:cNvSpPr/>
            <p:nvPr/>
          </p:nvSpPr>
          <p:spPr>
            <a:xfrm>
              <a:off x="0" y="0"/>
              <a:ext cx="656391" cy="1083478"/>
            </a:xfrm>
            <a:custGeom>
              <a:avLst/>
              <a:gdLst/>
              <a:ahLst/>
              <a:cxnLst/>
              <a:rect l="l" t="t" r="r" b="b"/>
              <a:pathLst>
                <a:path w="656391" h="1083478">
                  <a:moveTo>
                    <a:pt x="18435" y="0"/>
                  </a:moveTo>
                  <a:lnTo>
                    <a:pt x="637956" y="0"/>
                  </a:lnTo>
                  <a:cubicBezTo>
                    <a:pt x="648137" y="0"/>
                    <a:pt x="656391" y="8253"/>
                    <a:pt x="656391" y="18435"/>
                  </a:cubicBezTo>
                  <a:lnTo>
                    <a:pt x="656391" y="1065043"/>
                  </a:lnTo>
                  <a:cubicBezTo>
                    <a:pt x="656391" y="1069932"/>
                    <a:pt x="654448" y="1074621"/>
                    <a:pt x="650991" y="1078078"/>
                  </a:cubicBezTo>
                  <a:cubicBezTo>
                    <a:pt x="647534" y="1081536"/>
                    <a:pt x="642845" y="1083478"/>
                    <a:pt x="637956" y="1083478"/>
                  </a:cubicBezTo>
                  <a:lnTo>
                    <a:pt x="18435" y="1083478"/>
                  </a:lnTo>
                  <a:cubicBezTo>
                    <a:pt x="13545" y="1083478"/>
                    <a:pt x="8856" y="1081536"/>
                    <a:pt x="5399" y="1078078"/>
                  </a:cubicBezTo>
                  <a:cubicBezTo>
                    <a:pt x="1942" y="1074621"/>
                    <a:pt x="0" y="1069932"/>
                    <a:pt x="0" y="1065043"/>
                  </a:cubicBezTo>
                  <a:lnTo>
                    <a:pt x="0" y="18435"/>
                  </a:lnTo>
                  <a:cubicBezTo>
                    <a:pt x="0" y="13545"/>
                    <a:pt x="1942" y="8856"/>
                    <a:pt x="5399" y="5399"/>
                  </a:cubicBezTo>
                  <a:cubicBezTo>
                    <a:pt x="8856" y="1942"/>
                    <a:pt x="13545" y="0"/>
                    <a:pt x="184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TextBox 20">
              <a:extLst>
                <a:ext uri="{FF2B5EF4-FFF2-40B4-BE49-F238E27FC236}">
                  <a16:creationId xmlns:a16="http://schemas.microsoft.com/office/drawing/2014/main" id="{8BC29CBA-A23E-CAF5-9E59-2F88E0C96F5A}"/>
                </a:ext>
              </a:extLst>
            </p:cNvPr>
            <p:cNvSpPr txBox="1"/>
            <p:nvPr/>
          </p:nvSpPr>
          <p:spPr>
            <a:xfrm>
              <a:off x="0" y="-9525"/>
              <a:ext cx="656391" cy="1093003"/>
            </a:xfrm>
            <a:prstGeom prst="rect">
              <a:avLst/>
            </a:prstGeom>
          </p:spPr>
          <p:txBody>
            <a:bodyPr lIns="14111" tIns="14111" rIns="14111" bIns="14111" rtlCol="0" anchor="ctr"/>
            <a:lstStyle/>
            <a:p>
              <a:pPr algn="ctr">
                <a:lnSpc>
                  <a:spcPts val="73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9" name="TextBox 21">
            <a:extLst>
              <a:ext uri="{FF2B5EF4-FFF2-40B4-BE49-F238E27FC236}">
                <a16:creationId xmlns:a16="http://schemas.microsoft.com/office/drawing/2014/main" id="{AA0AD3AB-AC9F-3DBE-79BB-39B7C75611C7}"/>
              </a:ext>
            </a:extLst>
          </p:cNvPr>
          <p:cNvSpPr txBox="1"/>
          <p:nvPr/>
        </p:nvSpPr>
        <p:spPr>
          <a:xfrm>
            <a:off x="10086390" y="1293199"/>
            <a:ext cx="1309315" cy="713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030"/>
              </a:lnSpc>
              <a:spcBef>
                <a:spcPct val="0"/>
              </a:spcBef>
            </a:pPr>
            <a:r>
              <a:rPr lang="en-US" sz="4307" dirty="0">
                <a:solidFill>
                  <a:srgbClr val="00000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AGO</a:t>
            </a:r>
          </a:p>
        </p:txBody>
      </p:sp>
      <p:sp>
        <p:nvSpPr>
          <p:cNvPr id="60" name="TextBox 22">
            <a:extLst>
              <a:ext uri="{FF2B5EF4-FFF2-40B4-BE49-F238E27FC236}">
                <a16:creationId xmlns:a16="http://schemas.microsoft.com/office/drawing/2014/main" id="{6A0187D3-6DDF-D919-E8C8-8E61510740C7}"/>
              </a:ext>
            </a:extLst>
          </p:cNvPr>
          <p:cNvSpPr txBox="1"/>
          <p:nvPr/>
        </p:nvSpPr>
        <p:spPr>
          <a:xfrm>
            <a:off x="10305691" y="761379"/>
            <a:ext cx="809339" cy="69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40"/>
              </a:lnSpc>
              <a:spcBef>
                <a:spcPct val="0"/>
              </a:spcBef>
            </a:pPr>
            <a:r>
              <a:rPr lang="en-US" sz="4243" b="1" spc="-123" dirty="0">
                <a:solidFill>
                  <a:srgbClr val="002060"/>
                </a:solidFill>
                <a:latin typeface="Montaser Arabic Bold"/>
                <a:ea typeface="Montaser Arabic Bold"/>
                <a:cs typeface="Montaser Arabic Bold"/>
                <a:sym typeface="Montaser Arabic Bold"/>
              </a:rPr>
              <a:t>27</a:t>
            </a:r>
          </a:p>
        </p:txBody>
      </p:sp>
      <p:sp>
        <p:nvSpPr>
          <p:cNvPr id="61" name="TextBox 16">
            <a:extLst>
              <a:ext uri="{FF2B5EF4-FFF2-40B4-BE49-F238E27FC236}">
                <a16:creationId xmlns:a16="http://schemas.microsoft.com/office/drawing/2014/main" id="{D7859A2D-566E-5CE0-6AC7-CDB224043417}"/>
              </a:ext>
            </a:extLst>
          </p:cNvPr>
          <p:cNvSpPr txBox="1"/>
          <p:nvPr/>
        </p:nvSpPr>
        <p:spPr>
          <a:xfrm>
            <a:off x="9982772" y="3904564"/>
            <a:ext cx="2846434" cy="309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43"/>
              </a:lnSpc>
            </a:pPr>
            <a:r>
              <a:rPr lang="en-US" sz="1887" dirty="0">
                <a:solidFill>
                  <a:srgbClr val="002060"/>
                </a:solidFill>
                <a:latin typeface="Montaser Arabic"/>
                <a:ea typeface="Montaser Arabic"/>
                <a:cs typeface="Montaser Arabic"/>
                <a:sym typeface="Montaser Arabic"/>
              </a:rPr>
              <a:t>Patrocinio Institutional:</a:t>
            </a:r>
          </a:p>
        </p:txBody>
      </p:sp>
      <p:sp>
        <p:nvSpPr>
          <p:cNvPr id="63" name="Freeform 15">
            <a:extLst>
              <a:ext uri="{FF2B5EF4-FFF2-40B4-BE49-F238E27FC236}">
                <a16:creationId xmlns:a16="http://schemas.microsoft.com/office/drawing/2014/main" id="{75452B01-DB6F-0260-CDE0-F7AC5F7BF13C}"/>
              </a:ext>
            </a:extLst>
          </p:cNvPr>
          <p:cNvSpPr/>
          <p:nvPr/>
        </p:nvSpPr>
        <p:spPr>
          <a:xfrm>
            <a:off x="12121532" y="370803"/>
            <a:ext cx="5397960" cy="1625616"/>
          </a:xfrm>
          <a:custGeom>
            <a:avLst/>
            <a:gdLst/>
            <a:ahLst/>
            <a:cxnLst/>
            <a:rect l="l" t="t" r="r" b="b"/>
            <a:pathLst>
              <a:path w="3190988" h="1054571">
                <a:moveTo>
                  <a:pt x="0" y="0"/>
                </a:moveTo>
                <a:lnTo>
                  <a:pt x="3190987" y="0"/>
                </a:lnTo>
                <a:lnTo>
                  <a:pt x="3190987" y="1054571"/>
                </a:lnTo>
                <a:lnTo>
                  <a:pt x="0" y="105457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5627" t="-122493" r="-55152" b="-135998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69" name="Imagem 68" descr="Logotipo&#10;&#10;O conteúdo gerado por IA pode estar incorreto.">
            <a:extLst>
              <a:ext uri="{FF2B5EF4-FFF2-40B4-BE49-F238E27FC236}">
                <a16:creationId xmlns:a16="http://schemas.microsoft.com/office/drawing/2014/main" id="{807BB350-EFF3-540C-25B9-2F2EB3E5430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65" y="4124909"/>
            <a:ext cx="1646359" cy="16463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1473096">
            <a:off x="-3414903" y="1319322"/>
            <a:ext cx="3735403" cy="10997348"/>
            <a:chOff x="0" y="0"/>
            <a:chExt cx="983810" cy="28964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07258" y="0"/>
                  </a:moveTo>
                  <a:lnTo>
                    <a:pt x="776552" y="0"/>
                  </a:lnTo>
                  <a:cubicBezTo>
                    <a:pt x="891018" y="0"/>
                    <a:pt x="983810" y="92793"/>
                    <a:pt x="983810" y="207258"/>
                  </a:cubicBezTo>
                  <a:lnTo>
                    <a:pt x="983810" y="2689163"/>
                  </a:lnTo>
                  <a:cubicBezTo>
                    <a:pt x="983810" y="2803628"/>
                    <a:pt x="891018" y="2896421"/>
                    <a:pt x="776552" y="2896421"/>
                  </a:cubicBezTo>
                  <a:lnTo>
                    <a:pt x="207258" y="2896421"/>
                  </a:lnTo>
                  <a:cubicBezTo>
                    <a:pt x="92793" y="2896421"/>
                    <a:pt x="0" y="2803628"/>
                    <a:pt x="0" y="2689163"/>
                  </a:cubicBezTo>
                  <a:lnTo>
                    <a:pt x="0" y="207258"/>
                  </a:lnTo>
                  <a:cubicBezTo>
                    <a:pt x="0" y="92793"/>
                    <a:pt x="92793" y="0"/>
                    <a:pt x="20725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473096">
            <a:off x="14456420" y="6723199"/>
            <a:ext cx="3735403" cy="10997348"/>
            <a:chOff x="0" y="0"/>
            <a:chExt cx="983810" cy="28964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07258" y="0"/>
                  </a:moveTo>
                  <a:lnTo>
                    <a:pt x="776552" y="0"/>
                  </a:lnTo>
                  <a:cubicBezTo>
                    <a:pt x="891018" y="0"/>
                    <a:pt x="983810" y="92793"/>
                    <a:pt x="983810" y="207258"/>
                  </a:cubicBezTo>
                  <a:lnTo>
                    <a:pt x="983810" y="2689163"/>
                  </a:lnTo>
                  <a:cubicBezTo>
                    <a:pt x="983810" y="2803628"/>
                    <a:pt x="891018" y="2896421"/>
                    <a:pt x="776552" y="2896421"/>
                  </a:cubicBezTo>
                  <a:lnTo>
                    <a:pt x="207258" y="2896421"/>
                  </a:lnTo>
                  <a:cubicBezTo>
                    <a:pt x="92793" y="2896421"/>
                    <a:pt x="0" y="2803628"/>
                    <a:pt x="0" y="2689163"/>
                  </a:cubicBezTo>
                  <a:lnTo>
                    <a:pt x="0" y="207258"/>
                  </a:lnTo>
                  <a:cubicBezTo>
                    <a:pt x="0" y="92793"/>
                    <a:pt x="92793" y="0"/>
                    <a:pt x="20725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473096">
            <a:off x="16767756" y="3435171"/>
            <a:ext cx="3735403" cy="10997348"/>
            <a:chOff x="0" y="0"/>
            <a:chExt cx="983810" cy="28964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1473096">
            <a:off x="-2360227" y="-2650275"/>
            <a:ext cx="3735403" cy="10997348"/>
            <a:chOff x="0" y="0"/>
            <a:chExt cx="983810" cy="28964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950755" y="4009840"/>
            <a:ext cx="566376" cy="566376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8600"/>
            </a:solidFill>
            <a:ln w="95250" cap="sq">
              <a:solidFill>
                <a:srgbClr val="514AF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216819" y="1450405"/>
            <a:ext cx="7854361" cy="1050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9"/>
              </a:lnSpc>
            </a:pPr>
            <a:r>
              <a:rPr lang="en-US" sz="7999" dirty="0">
                <a:solidFill>
                  <a:srgbClr val="514AF0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APRESENTAÇÃO</a:t>
            </a:r>
          </a:p>
        </p:txBody>
      </p:sp>
      <p:sp>
        <p:nvSpPr>
          <p:cNvPr id="33" name="Freeform 33"/>
          <p:cNvSpPr/>
          <p:nvPr/>
        </p:nvSpPr>
        <p:spPr>
          <a:xfrm>
            <a:off x="4027550" y="1673092"/>
            <a:ext cx="1218186" cy="443623"/>
          </a:xfrm>
          <a:custGeom>
            <a:avLst/>
            <a:gdLst/>
            <a:ahLst/>
            <a:cxnLst/>
            <a:rect l="l" t="t" r="r" b="b"/>
            <a:pathLst>
              <a:path w="1218186" h="443623">
                <a:moveTo>
                  <a:pt x="0" y="0"/>
                </a:moveTo>
                <a:lnTo>
                  <a:pt x="1218186" y="0"/>
                </a:lnTo>
                <a:lnTo>
                  <a:pt x="1218186" y="443623"/>
                </a:lnTo>
                <a:lnTo>
                  <a:pt x="0" y="443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 flipH="1">
            <a:off x="13042264" y="1673092"/>
            <a:ext cx="1218186" cy="443623"/>
          </a:xfrm>
          <a:custGeom>
            <a:avLst/>
            <a:gdLst/>
            <a:ahLst/>
            <a:cxnLst/>
            <a:rect l="l" t="t" r="r" b="b"/>
            <a:pathLst>
              <a:path w="1218186" h="443623">
                <a:moveTo>
                  <a:pt x="1218186" y="0"/>
                </a:moveTo>
                <a:lnTo>
                  <a:pt x="0" y="0"/>
                </a:lnTo>
                <a:lnTo>
                  <a:pt x="0" y="443623"/>
                </a:lnTo>
                <a:lnTo>
                  <a:pt x="1218186" y="443623"/>
                </a:lnTo>
                <a:lnTo>
                  <a:pt x="12181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324440" y="396178"/>
            <a:ext cx="980783" cy="1288480"/>
          </a:xfrm>
          <a:custGeom>
            <a:avLst/>
            <a:gdLst/>
            <a:ahLst/>
            <a:cxnLst/>
            <a:rect l="l" t="t" r="r" b="b"/>
            <a:pathLst>
              <a:path w="980783" h="1288480">
                <a:moveTo>
                  <a:pt x="0" y="0"/>
                </a:moveTo>
                <a:lnTo>
                  <a:pt x="980783" y="0"/>
                </a:lnTo>
                <a:lnTo>
                  <a:pt x="980783" y="1288480"/>
                </a:lnTo>
                <a:lnTo>
                  <a:pt x="0" y="1288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8127" t="-33332" r="-131866" b="-2937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TextBox 36"/>
          <p:cNvSpPr txBox="1"/>
          <p:nvPr/>
        </p:nvSpPr>
        <p:spPr>
          <a:xfrm>
            <a:off x="3836452" y="3623101"/>
            <a:ext cx="9700615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580"/>
              </a:lnSpc>
            </a:pPr>
            <a:r>
              <a:rPr lang="pt-BR" sz="3600" b="1" dirty="0">
                <a:solidFill>
                  <a:srgbClr val="000000"/>
                </a:solidFill>
                <a:latin typeface="B612 Bold"/>
                <a:ea typeface="B612 Bold"/>
                <a:cs typeface="B612 Bold"/>
                <a:sym typeface="B612 Bold"/>
              </a:rPr>
              <a:t>Eng. Valesca </a:t>
            </a:r>
            <a:r>
              <a:rPr lang="pt-BR" sz="3600" b="1" dirty="0" err="1">
                <a:solidFill>
                  <a:srgbClr val="000000"/>
                </a:solidFill>
                <a:latin typeface="B612 Bold"/>
                <a:ea typeface="B612 Bold"/>
                <a:cs typeface="B612 Bold"/>
                <a:sym typeface="B612 Bold"/>
              </a:rPr>
              <a:t>Rembowski</a:t>
            </a:r>
            <a:r>
              <a:rPr lang="pt-BR" sz="3600" b="1" dirty="0">
                <a:solidFill>
                  <a:srgbClr val="000000"/>
                </a:solidFill>
                <a:latin typeface="B612 Bold"/>
                <a:ea typeface="B612 Bold"/>
                <a:cs typeface="B612 Bold"/>
                <a:sym typeface="B612 Bold"/>
              </a:rPr>
              <a:t> </a:t>
            </a:r>
          </a:p>
          <a:p>
            <a:pPr algn="just">
              <a:lnSpc>
                <a:spcPts val="3580"/>
              </a:lnSpc>
            </a:pPr>
            <a:r>
              <a:rPr lang="pt-BR" sz="3600" b="1" dirty="0">
                <a:solidFill>
                  <a:srgbClr val="000000"/>
                </a:solidFill>
                <a:latin typeface="B612 Bold"/>
                <a:ea typeface="B612 Bold"/>
                <a:cs typeface="B612 Bold"/>
                <a:sym typeface="B612 Bold"/>
              </a:rPr>
              <a:t>Engenheira Civil e Segurança do Trabalho</a:t>
            </a:r>
          </a:p>
          <a:p>
            <a:pPr algn="just">
              <a:lnSpc>
                <a:spcPts val="3580"/>
              </a:lnSpc>
            </a:pPr>
            <a:r>
              <a:rPr lang="pt-BR" sz="3600" b="1" dirty="0">
                <a:solidFill>
                  <a:srgbClr val="000000"/>
                </a:solidFill>
                <a:latin typeface="B612 Bold"/>
                <a:ea typeface="B612 Bold"/>
                <a:cs typeface="B612 Bold"/>
                <a:sym typeface="B612 Bold"/>
                <a:hlinkClick r:id="rId5"/>
              </a:rPr>
              <a:t>valesca.castro@tedesco.com.br</a:t>
            </a:r>
            <a:endParaRPr lang="pt-BR" sz="3600" b="1" dirty="0">
              <a:solidFill>
                <a:srgbClr val="000000"/>
              </a:solidFill>
              <a:latin typeface="B612 Bold"/>
              <a:ea typeface="B612 Bold"/>
              <a:cs typeface="B612 Bold"/>
              <a:sym typeface="B612 Bold"/>
            </a:endParaRPr>
          </a:p>
          <a:p>
            <a:pPr algn="just">
              <a:lnSpc>
                <a:spcPts val="3580"/>
              </a:lnSpc>
            </a:pPr>
            <a:r>
              <a:rPr lang="pt-BR" sz="3600" b="1" dirty="0">
                <a:solidFill>
                  <a:srgbClr val="000000"/>
                </a:solidFill>
                <a:latin typeface="B612 Bold"/>
                <a:ea typeface="B612 Bold"/>
                <a:cs typeface="B612 Bold"/>
                <a:sym typeface="B612 Bold"/>
              </a:rPr>
              <a:t>Whats (51) 99896.3806</a:t>
            </a:r>
          </a:p>
          <a:p>
            <a:pPr algn="l">
              <a:lnSpc>
                <a:spcPts val="3580"/>
              </a:lnSpc>
            </a:pPr>
            <a:endParaRPr lang="en-US" sz="2983" b="1" dirty="0">
              <a:solidFill>
                <a:srgbClr val="000000"/>
              </a:solidFill>
              <a:latin typeface="B612 Bold"/>
              <a:ea typeface="B612 Bold"/>
              <a:cs typeface="B612 Bold"/>
              <a:sym typeface="B612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2F4C5-246B-2AC1-750F-6395C81BE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77B3564-69D5-76D7-5251-3906B120EF09}"/>
              </a:ext>
            </a:extLst>
          </p:cNvPr>
          <p:cNvGrpSpPr/>
          <p:nvPr/>
        </p:nvGrpSpPr>
        <p:grpSpPr>
          <a:xfrm>
            <a:off x="991619" y="2746880"/>
            <a:ext cx="13283301" cy="5735059"/>
            <a:chOff x="0" y="0"/>
            <a:chExt cx="2499472" cy="15104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A82E3BC-DBD1-2007-D495-3676C493751C}"/>
                </a:ext>
              </a:extLst>
            </p:cNvPr>
            <p:cNvSpPr/>
            <p:nvPr/>
          </p:nvSpPr>
          <p:spPr>
            <a:xfrm>
              <a:off x="0" y="0"/>
              <a:ext cx="2499472" cy="1510468"/>
            </a:xfrm>
            <a:custGeom>
              <a:avLst/>
              <a:gdLst/>
              <a:ahLst/>
              <a:cxnLst/>
              <a:rect l="l" t="t" r="r" b="b"/>
              <a:pathLst>
                <a:path w="2499472" h="1510468">
                  <a:moveTo>
                    <a:pt x="40789" y="0"/>
                  </a:moveTo>
                  <a:lnTo>
                    <a:pt x="2458683" y="0"/>
                  </a:lnTo>
                  <a:cubicBezTo>
                    <a:pt x="2481210" y="0"/>
                    <a:pt x="2499472" y="18262"/>
                    <a:pt x="2499472" y="40789"/>
                  </a:cubicBezTo>
                  <a:lnTo>
                    <a:pt x="2499472" y="1469679"/>
                  </a:lnTo>
                  <a:cubicBezTo>
                    <a:pt x="2499472" y="1480497"/>
                    <a:pt x="2495175" y="1490872"/>
                    <a:pt x="2487525" y="1498521"/>
                  </a:cubicBezTo>
                  <a:cubicBezTo>
                    <a:pt x="2479876" y="1506171"/>
                    <a:pt x="2469501" y="1510468"/>
                    <a:pt x="2458683" y="1510468"/>
                  </a:cubicBezTo>
                  <a:lnTo>
                    <a:pt x="40789" y="1510468"/>
                  </a:lnTo>
                  <a:cubicBezTo>
                    <a:pt x="18262" y="1510468"/>
                    <a:pt x="0" y="1492206"/>
                    <a:pt x="0" y="1469679"/>
                  </a:cubicBezTo>
                  <a:lnTo>
                    <a:pt x="0" y="40789"/>
                  </a:lnTo>
                  <a:cubicBezTo>
                    <a:pt x="0" y="18262"/>
                    <a:pt x="18262" y="0"/>
                    <a:pt x="40789" y="0"/>
                  </a:cubicBez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D7E763B-7FF0-8F8A-1023-0403DA073C2A}"/>
                </a:ext>
              </a:extLst>
            </p:cNvPr>
            <p:cNvSpPr txBox="1"/>
            <p:nvPr/>
          </p:nvSpPr>
          <p:spPr>
            <a:xfrm>
              <a:off x="0" y="-38100"/>
              <a:ext cx="2499472" cy="1548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D73A7C7-C66C-7FD8-6E85-44DE7780DD1E}"/>
              </a:ext>
            </a:extLst>
          </p:cNvPr>
          <p:cNvGrpSpPr/>
          <p:nvPr/>
        </p:nvGrpSpPr>
        <p:grpSpPr>
          <a:xfrm>
            <a:off x="11188506" y="7824160"/>
            <a:ext cx="5954652" cy="1700248"/>
            <a:chOff x="0" y="0"/>
            <a:chExt cx="1568303" cy="59102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D1A447B1-CAC9-18CF-145F-706D85962746}"/>
                </a:ext>
              </a:extLst>
            </p:cNvPr>
            <p:cNvSpPr/>
            <p:nvPr/>
          </p:nvSpPr>
          <p:spPr>
            <a:xfrm>
              <a:off x="0" y="0"/>
              <a:ext cx="1568303" cy="591021"/>
            </a:xfrm>
            <a:custGeom>
              <a:avLst/>
              <a:gdLst/>
              <a:ahLst/>
              <a:cxnLst/>
              <a:rect l="l" t="t" r="r" b="b"/>
              <a:pathLst>
                <a:path w="1568303" h="591021">
                  <a:moveTo>
                    <a:pt x="65007" y="0"/>
                  </a:moveTo>
                  <a:lnTo>
                    <a:pt x="1503296" y="0"/>
                  </a:lnTo>
                  <a:cubicBezTo>
                    <a:pt x="1520537" y="0"/>
                    <a:pt x="1537072" y="6849"/>
                    <a:pt x="1549263" y="19040"/>
                  </a:cubicBezTo>
                  <a:cubicBezTo>
                    <a:pt x="1561454" y="31231"/>
                    <a:pt x="1568303" y="47766"/>
                    <a:pt x="1568303" y="65007"/>
                  </a:cubicBezTo>
                  <a:lnTo>
                    <a:pt x="1568303" y="526014"/>
                  </a:lnTo>
                  <a:cubicBezTo>
                    <a:pt x="1568303" y="561916"/>
                    <a:pt x="1539199" y="591021"/>
                    <a:pt x="1503296" y="591021"/>
                  </a:cubicBezTo>
                  <a:lnTo>
                    <a:pt x="65007" y="591021"/>
                  </a:lnTo>
                  <a:cubicBezTo>
                    <a:pt x="29105" y="591021"/>
                    <a:pt x="0" y="561916"/>
                    <a:pt x="0" y="526014"/>
                  </a:cubicBezTo>
                  <a:lnTo>
                    <a:pt x="0" y="65007"/>
                  </a:lnTo>
                  <a:cubicBezTo>
                    <a:pt x="0" y="29105"/>
                    <a:pt x="29105" y="0"/>
                    <a:pt x="65007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7F452A6-468A-ACDF-9631-5FB22BFA9713}"/>
                </a:ext>
              </a:extLst>
            </p:cNvPr>
            <p:cNvSpPr txBox="1"/>
            <p:nvPr/>
          </p:nvSpPr>
          <p:spPr>
            <a:xfrm>
              <a:off x="0" y="-38100"/>
              <a:ext cx="1568303" cy="629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8F63081F-5BBA-DBAD-7A4D-1B9B927D7BB6}"/>
              </a:ext>
            </a:extLst>
          </p:cNvPr>
          <p:cNvGrpSpPr/>
          <p:nvPr/>
        </p:nvGrpSpPr>
        <p:grpSpPr>
          <a:xfrm>
            <a:off x="16105090" y="6071426"/>
            <a:ext cx="1583548" cy="3335212"/>
            <a:chOff x="41480" y="38100"/>
            <a:chExt cx="812800" cy="171189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285E290-EEB9-0653-139D-DA680DD847BB}"/>
                </a:ext>
              </a:extLst>
            </p:cNvPr>
            <p:cNvSpPr/>
            <p:nvPr/>
          </p:nvSpPr>
          <p:spPr>
            <a:xfrm>
              <a:off x="41480" y="93719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0DE234FA-C6BD-53DE-7267-E0F241C7F8B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08491205-4DF7-10E4-86DC-DE109AB15345}"/>
              </a:ext>
            </a:extLst>
          </p:cNvPr>
          <p:cNvSpPr txBox="1"/>
          <p:nvPr/>
        </p:nvSpPr>
        <p:spPr>
          <a:xfrm>
            <a:off x="1589145" y="953755"/>
            <a:ext cx="11180621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pt-BR" sz="6999" noProof="0" dirty="0">
                <a:solidFill>
                  <a:srgbClr val="514AF0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INDICADORES DE SST</a:t>
            </a:r>
          </a:p>
          <a:p>
            <a:pPr algn="l">
              <a:lnSpc>
                <a:spcPts val="6999"/>
              </a:lnSpc>
            </a:pPr>
            <a:r>
              <a:rPr lang="pt-BR" sz="6999" dirty="0">
                <a:solidFill>
                  <a:srgbClr val="514AF0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(KPIs)</a:t>
            </a:r>
            <a:endParaRPr lang="pt-BR" sz="6999" noProof="0" dirty="0">
              <a:solidFill>
                <a:srgbClr val="514AF0"/>
              </a:solidFill>
              <a:latin typeface="Berthold Block"/>
              <a:ea typeface="Berthold Block"/>
              <a:cs typeface="Berthold Block"/>
              <a:sym typeface="Berthold Block"/>
            </a:endParaRPr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4C89E8E0-154D-72CE-F803-786D7F989B9B}"/>
              </a:ext>
            </a:extLst>
          </p:cNvPr>
          <p:cNvGrpSpPr/>
          <p:nvPr/>
        </p:nvGrpSpPr>
        <p:grpSpPr>
          <a:xfrm rot="-2970277">
            <a:off x="11909540" y="-8011861"/>
            <a:ext cx="3735403" cy="10997348"/>
            <a:chOff x="0" y="0"/>
            <a:chExt cx="983810" cy="289642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29D17CFD-723D-1635-00F5-2C24CCDFCF4D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07258" y="0"/>
                  </a:moveTo>
                  <a:lnTo>
                    <a:pt x="776552" y="0"/>
                  </a:lnTo>
                  <a:cubicBezTo>
                    <a:pt x="891018" y="0"/>
                    <a:pt x="983810" y="92793"/>
                    <a:pt x="983810" y="207258"/>
                  </a:cubicBezTo>
                  <a:lnTo>
                    <a:pt x="983810" y="2689163"/>
                  </a:lnTo>
                  <a:cubicBezTo>
                    <a:pt x="983810" y="2803628"/>
                    <a:pt x="891018" y="2896421"/>
                    <a:pt x="776552" y="2896421"/>
                  </a:cubicBezTo>
                  <a:lnTo>
                    <a:pt x="207258" y="2896421"/>
                  </a:lnTo>
                  <a:cubicBezTo>
                    <a:pt x="92793" y="2896421"/>
                    <a:pt x="0" y="2803628"/>
                    <a:pt x="0" y="2689163"/>
                  </a:cubicBezTo>
                  <a:lnTo>
                    <a:pt x="0" y="207258"/>
                  </a:lnTo>
                  <a:cubicBezTo>
                    <a:pt x="0" y="92793"/>
                    <a:pt x="92793" y="0"/>
                    <a:pt x="20725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2445BF91-719A-4FF7-ADF5-D2B8197F65CF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B4EE0A05-EE2D-B7BC-D95A-BECDF21FE205}"/>
              </a:ext>
            </a:extLst>
          </p:cNvPr>
          <p:cNvGrpSpPr/>
          <p:nvPr/>
        </p:nvGrpSpPr>
        <p:grpSpPr>
          <a:xfrm rot="-2940899">
            <a:off x="15867815" y="-5322149"/>
            <a:ext cx="3735403" cy="10997348"/>
            <a:chOff x="0" y="0"/>
            <a:chExt cx="983810" cy="289642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E6F345B6-C6B1-07BE-39BE-E2878DE3A166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7E457939-4B94-B583-D5DF-7401A6130F54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024A526B-21F6-C6CC-3E27-221F6F20B0DC}"/>
              </a:ext>
            </a:extLst>
          </p:cNvPr>
          <p:cNvSpPr/>
          <p:nvPr/>
        </p:nvSpPr>
        <p:spPr>
          <a:xfrm flipH="1">
            <a:off x="9771658" y="1516680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1452886" y="0"/>
                </a:moveTo>
                <a:lnTo>
                  <a:pt x="0" y="0"/>
                </a:lnTo>
                <a:lnTo>
                  <a:pt x="0" y="529093"/>
                </a:lnTo>
                <a:lnTo>
                  <a:pt x="1452886" y="529093"/>
                </a:lnTo>
                <a:lnTo>
                  <a:pt x="14528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BF731986-E5CA-9899-81AB-8AEC610E6B4B}"/>
              </a:ext>
            </a:extLst>
          </p:cNvPr>
          <p:cNvGrpSpPr/>
          <p:nvPr/>
        </p:nvGrpSpPr>
        <p:grpSpPr>
          <a:xfrm>
            <a:off x="-963492" y="9839325"/>
            <a:ext cx="20214983" cy="998879"/>
            <a:chOff x="0" y="0"/>
            <a:chExt cx="5324111" cy="263079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A50FFD03-61A5-8ACA-267F-1EC85E83A3C1}"/>
                </a:ext>
              </a:extLst>
            </p:cNvPr>
            <p:cNvSpPr/>
            <p:nvPr/>
          </p:nvSpPr>
          <p:spPr>
            <a:xfrm>
              <a:off x="0" y="0"/>
              <a:ext cx="5324111" cy="263079"/>
            </a:xfrm>
            <a:custGeom>
              <a:avLst/>
              <a:gdLst/>
              <a:ahLst/>
              <a:cxnLst/>
              <a:rect l="l" t="t" r="r" b="b"/>
              <a:pathLst>
                <a:path w="5324111" h="263079">
                  <a:moveTo>
                    <a:pt x="38298" y="0"/>
                  </a:moveTo>
                  <a:lnTo>
                    <a:pt x="5285813" y="0"/>
                  </a:lnTo>
                  <a:cubicBezTo>
                    <a:pt x="5295970" y="0"/>
                    <a:pt x="5305711" y="4035"/>
                    <a:pt x="5312894" y="11217"/>
                  </a:cubicBezTo>
                  <a:cubicBezTo>
                    <a:pt x="5320076" y="18399"/>
                    <a:pt x="5324111" y="28141"/>
                    <a:pt x="5324111" y="38298"/>
                  </a:cubicBezTo>
                  <a:lnTo>
                    <a:pt x="5324111" y="224781"/>
                  </a:lnTo>
                  <a:cubicBezTo>
                    <a:pt x="5324111" y="234938"/>
                    <a:pt x="5320076" y="244680"/>
                    <a:pt x="5312894" y="251862"/>
                  </a:cubicBezTo>
                  <a:cubicBezTo>
                    <a:pt x="5305711" y="259044"/>
                    <a:pt x="5295970" y="263079"/>
                    <a:pt x="5285813" y="263079"/>
                  </a:cubicBezTo>
                  <a:lnTo>
                    <a:pt x="38298" y="263079"/>
                  </a:lnTo>
                  <a:cubicBezTo>
                    <a:pt x="28141" y="263079"/>
                    <a:pt x="18399" y="259044"/>
                    <a:pt x="11217" y="251862"/>
                  </a:cubicBezTo>
                  <a:cubicBezTo>
                    <a:pt x="4035" y="244680"/>
                    <a:pt x="0" y="234938"/>
                    <a:pt x="0" y="224781"/>
                  </a:cubicBezTo>
                  <a:lnTo>
                    <a:pt x="0" y="38298"/>
                  </a:lnTo>
                  <a:cubicBezTo>
                    <a:pt x="0" y="28141"/>
                    <a:pt x="4035" y="18399"/>
                    <a:pt x="11217" y="11217"/>
                  </a:cubicBezTo>
                  <a:cubicBezTo>
                    <a:pt x="18399" y="4035"/>
                    <a:pt x="28141" y="0"/>
                    <a:pt x="3829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0E33CD43-3E7A-A799-039E-4F2AA9DA7EE1}"/>
                </a:ext>
              </a:extLst>
            </p:cNvPr>
            <p:cNvSpPr txBox="1"/>
            <p:nvPr/>
          </p:nvSpPr>
          <p:spPr>
            <a:xfrm>
              <a:off x="0" y="-38100"/>
              <a:ext cx="5324111" cy="301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sp>
        <p:nvSpPr>
          <p:cNvPr id="29" name="Freeform 29">
            <a:extLst>
              <a:ext uri="{FF2B5EF4-FFF2-40B4-BE49-F238E27FC236}">
                <a16:creationId xmlns:a16="http://schemas.microsoft.com/office/drawing/2014/main" id="{8849CFE8-C02D-1122-7B38-0275F9F407E1}"/>
              </a:ext>
            </a:extLst>
          </p:cNvPr>
          <p:cNvSpPr/>
          <p:nvPr/>
        </p:nvSpPr>
        <p:spPr>
          <a:xfrm>
            <a:off x="16438528" y="8103717"/>
            <a:ext cx="1007584" cy="1011799"/>
          </a:xfrm>
          <a:custGeom>
            <a:avLst/>
            <a:gdLst/>
            <a:ahLst/>
            <a:cxnLst/>
            <a:rect l="l" t="t" r="r" b="b"/>
            <a:pathLst>
              <a:path w="1007584" h="1011799">
                <a:moveTo>
                  <a:pt x="0" y="0"/>
                </a:moveTo>
                <a:lnTo>
                  <a:pt x="1007584" y="0"/>
                </a:lnTo>
                <a:lnTo>
                  <a:pt x="1007584" y="1011799"/>
                </a:lnTo>
                <a:lnTo>
                  <a:pt x="0" y="1011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3E2FBC84-EF90-4B58-7D29-53ABA876971D}"/>
              </a:ext>
            </a:extLst>
          </p:cNvPr>
          <p:cNvSpPr/>
          <p:nvPr/>
        </p:nvSpPr>
        <p:spPr>
          <a:xfrm>
            <a:off x="17245125" y="195690"/>
            <a:ext cx="980783" cy="1288480"/>
          </a:xfrm>
          <a:custGeom>
            <a:avLst/>
            <a:gdLst/>
            <a:ahLst/>
            <a:cxnLst/>
            <a:rect l="l" t="t" r="r" b="b"/>
            <a:pathLst>
              <a:path w="980783" h="1288480">
                <a:moveTo>
                  <a:pt x="0" y="0"/>
                </a:moveTo>
                <a:lnTo>
                  <a:pt x="980784" y="0"/>
                </a:lnTo>
                <a:lnTo>
                  <a:pt x="980784" y="1288480"/>
                </a:lnTo>
                <a:lnTo>
                  <a:pt x="0" y="1288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8127" t="-33332" r="-131866" b="-29370"/>
            </a:stretch>
          </a:blipFill>
        </p:spPr>
        <p:txBody>
          <a:bodyPr/>
          <a:lstStyle/>
          <a:p>
            <a:endParaRPr lang="pt-BR" noProof="0" dirty="0"/>
          </a:p>
        </p:txBody>
      </p:sp>
      <p:graphicFrame>
        <p:nvGraphicFramePr>
          <p:cNvPr id="37" name="TextBox 30">
            <a:extLst>
              <a:ext uri="{FF2B5EF4-FFF2-40B4-BE49-F238E27FC236}">
                <a16:creationId xmlns:a16="http://schemas.microsoft.com/office/drawing/2014/main" id="{38E990DC-17D2-82A5-B0F1-35C15D4D41B9}"/>
              </a:ext>
            </a:extLst>
          </p:cNvPr>
          <p:cNvGraphicFramePr/>
          <p:nvPr/>
        </p:nvGraphicFramePr>
        <p:xfrm>
          <a:off x="1128041" y="3166204"/>
          <a:ext cx="12649200" cy="493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" name="TextBox 31">
            <a:extLst>
              <a:ext uri="{FF2B5EF4-FFF2-40B4-BE49-F238E27FC236}">
                <a16:creationId xmlns:a16="http://schemas.microsoft.com/office/drawing/2014/main" id="{83FBDA8B-5561-D798-F219-83AF8B1B299E}"/>
              </a:ext>
            </a:extLst>
          </p:cNvPr>
          <p:cNvSpPr txBox="1"/>
          <p:nvPr/>
        </p:nvSpPr>
        <p:spPr>
          <a:xfrm>
            <a:off x="11733986" y="8366259"/>
            <a:ext cx="464403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4"/>
              </a:lnSpc>
            </a:pPr>
            <a:r>
              <a:rPr lang="pt-BR" sz="2304" b="1" noProof="0" dirty="0">
                <a:solidFill>
                  <a:srgbClr val="000000"/>
                </a:solidFill>
                <a:latin typeface="B612 Bold"/>
                <a:ea typeface="B612 Bold"/>
                <a:cs typeface="B612 Bold"/>
                <a:sym typeface="B612 Bold"/>
              </a:rPr>
              <a:t>ENFOQUE NA CONSTRUÇÃO CIVIL - EDIFICAÇÕES</a:t>
            </a:r>
          </a:p>
        </p:txBody>
      </p:sp>
    </p:spTree>
    <p:extLst>
      <p:ext uri="{BB962C8B-B14F-4D97-AF65-F5344CB8AC3E}">
        <p14:creationId xmlns:p14="http://schemas.microsoft.com/office/powerpoint/2010/main" val="491892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4BA89-E107-1C33-DEEC-6D8FB5A06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395B5E0-B292-7F78-4A9F-22F79B0A23A5}"/>
              </a:ext>
            </a:extLst>
          </p:cNvPr>
          <p:cNvGrpSpPr/>
          <p:nvPr/>
        </p:nvGrpSpPr>
        <p:grpSpPr>
          <a:xfrm>
            <a:off x="991619" y="2746880"/>
            <a:ext cx="13283301" cy="5735059"/>
            <a:chOff x="0" y="0"/>
            <a:chExt cx="2499472" cy="15104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54FD724-6C58-C79E-2325-5330B1AA175E}"/>
                </a:ext>
              </a:extLst>
            </p:cNvPr>
            <p:cNvSpPr/>
            <p:nvPr/>
          </p:nvSpPr>
          <p:spPr>
            <a:xfrm>
              <a:off x="0" y="0"/>
              <a:ext cx="2499472" cy="1510468"/>
            </a:xfrm>
            <a:custGeom>
              <a:avLst/>
              <a:gdLst/>
              <a:ahLst/>
              <a:cxnLst/>
              <a:rect l="l" t="t" r="r" b="b"/>
              <a:pathLst>
                <a:path w="2499472" h="1510468">
                  <a:moveTo>
                    <a:pt x="40789" y="0"/>
                  </a:moveTo>
                  <a:lnTo>
                    <a:pt x="2458683" y="0"/>
                  </a:lnTo>
                  <a:cubicBezTo>
                    <a:pt x="2481210" y="0"/>
                    <a:pt x="2499472" y="18262"/>
                    <a:pt x="2499472" y="40789"/>
                  </a:cubicBezTo>
                  <a:lnTo>
                    <a:pt x="2499472" y="1469679"/>
                  </a:lnTo>
                  <a:cubicBezTo>
                    <a:pt x="2499472" y="1480497"/>
                    <a:pt x="2495175" y="1490872"/>
                    <a:pt x="2487525" y="1498521"/>
                  </a:cubicBezTo>
                  <a:cubicBezTo>
                    <a:pt x="2479876" y="1506171"/>
                    <a:pt x="2469501" y="1510468"/>
                    <a:pt x="2458683" y="1510468"/>
                  </a:cubicBezTo>
                  <a:lnTo>
                    <a:pt x="40789" y="1510468"/>
                  </a:lnTo>
                  <a:cubicBezTo>
                    <a:pt x="18262" y="1510468"/>
                    <a:pt x="0" y="1492206"/>
                    <a:pt x="0" y="1469679"/>
                  </a:cubicBezTo>
                  <a:lnTo>
                    <a:pt x="0" y="40789"/>
                  </a:lnTo>
                  <a:cubicBezTo>
                    <a:pt x="0" y="18262"/>
                    <a:pt x="18262" y="0"/>
                    <a:pt x="40789" y="0"/>
                  </a:cubicBez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E3B9E80-9B55-886D-7711-8A1CE8EAB5AA}"/>
                </a:ext>
              </a:extLst>
            </p:cNvPr>
            <p:cNvSpPr txBox="1"/>
            <p:nvPr/>
          </p:nvSpPr>
          <p:spPr>
            <a:xfrm>
              <a:off x="0" y="-38100"/>
              <a:ext cx="2499472" cy="1548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1ECB0D32-7F26-76DE-6032-8E2A32D1E455}"/>
              </a:ext>
            </a:extLst>
          </p:cNvPr>
          <p:cNvGrpSpPr/>
          <p:nvPr/>
        </p:nvGrpSpPr>
        <p:grpSpPr>
          <a:xfrm>
            <a:off x="11188506" y="7824160"/>
            <a:ext cx="5954652" cy="1700248"/>
            <a:chOff x="0" y="0"/>
            <a:chExt cx="1568303" cy="591021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CDAC9BF-126A-3654-FE62-C2E908A7FC67}"/>
                </a:ext>
              </a:extLst>
            </p:cNvPr>
            <p:cNvSpPr/>
            <p:nvPr/>
          </p:nvSpPr>
          <p:spPr>
            <a:xfrm>
              <a:off x="0" y="0"/>
              <a:ext cx="1568303" cy="591021"/>
            </a:xfrm>
            <a:custGeom>
              <a:avLst/>
              <a:gdLst/>
              <a:ahLst/>
              <a:cxnLst/>
              <a:rect l="l" t="t" r="r" b="b"/>
              <a:pathLst>
                <a:path w="1568303" h="591021">
                  <a:moveTo>
                    <a:pt x="65007" y="0"/>
                  </a:moveTo>
                  <a:lnTo>
                    <a:pt x="1503296" y="0"/>
                  </a:lnTo>
                  <a:cubicBezTo>
                    <a:pt x="1520537" y="0"/>
                    <a:pt x="1537072" y="6849"/>
                    <a:pt x="1549263" y="19040"/>
                  </a:cubicBezTo>
                  <a:cubicBezTo>
                    <a:pt x="1561454" y="31231"/>
                    <a:pt x="1568303" y="47766"/>
                    <a:pt x="1568303" y="65007"/>
                  </a:cubicBezTo>
                  <a:lnTo>
                    <a:pt x="1568303" y="526014"/>
                  </a:lnTo>
                  <a:cubicBezTo>
                    <a:pt x="1568303" y="561916"/>
                    <a:pt x="1539199" y="591021"/>
                    <a:pt x="1503296" y="591021"/>
                  </a:cubicBezTo>
                  <a:lnTo>
                    <a:pt x="65007" y="591021"/>
                  </a:lnTo>
                  <a:cubicBezTo>
                    <a:pt x="29105" y="591021"/>
                    <a:pt x="0" y="561916"/>
                    <a:pt x="0" y="526014"/>
                  </a:cubicBezTo>
                  <a:lnTo>
                    <a:pt x="0" y="65007"/>
                  </a:lnTo>
                  <a:cubicBezTo>
                    <a:pt x="0" y="29105"/>
                    <a:pt x="29105" y="0"/>
                    <a:pt x="65007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0EE9CB42-03D0-0C19-034C-17728253B02D}"/>
                </a:ext>
              </a:extLst>
            </p:cNvPr>
            <p:cNvSpPr txBox="1"/>
            <p:nvPr/>
          </p:nvSpPr>
          <p:spPr>
            <a:xfrm>
              <a:off x="0" y="-38100"/>
              <a:ext cx="1568303" cy="629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59CB6CC-D1F2-2013-C90D-7A73970584AE}"/>
              </a:ext>
            </a:extLst>
          </p:cNvPr>
          <p:cNvGrpSpPr/>
          <p:nvPr/>
        </p:nvGrpSpPr>
        <p:grpSpPr>
          <a:xfrm>
            <a:off x="16105090" y="6071426"/>
            <a:ext cx="1583548" cy="3335212"/>
            <a:chOff x="41480" y="38100"/>
            <a:chExt cx="812800" cy="171189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77D1E15-9408-D820-B4B4-5764B3A17B2E}"/>
                </a:ext>
              </a:extLst>
            </p:cNvPr>
            <p:cNvSpPr/>
            <p:nvPr/>
          </p:nvSpPr>
          <p:spPr>
            <a:xfrm>
              <a:off x="41480" y="93719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7C9E032B-7532-1683-DB27-4FADF433AD8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17" name="TextBox 17">
            <a:extLst>
              <a:ext uri="{FF2B5EF4-FFF2-40B4-BE49-F238E27FC236}">
                <a16:creationId xmlns:a16="http://schemas.microsoft.com/office/drawing/2014/main" id="{6AD54882-8BD3-B85F-2947-8C75485A470A}"/>
              </a:ext>
            </a:extLst>
          </p:cNvPr>
          <p:cNvSpPr txBox="1"/>
          <p:nvPr/>
        </p:nvSpPr>
        <p:spPr>
          <a:xfrm>
            <a:off x="1589145" y="953755"/>
            <a:ext cx="11180621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pt-BR" sz="6999" noProof="0" dirty="0">
                <a:solidFill>
                  <a:srgbClr val="514AF0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INDICADORES DE SST</a:t>
            </a:r>
          </a:p>
          <a:p>
            <a:pPr algn="l">
              <a:lnSpc>
                <a:spcPts val="6999"/>
              </a:lnSpc>
            </a:pPr>
            <a:r>
              <a:rPr lang="pt-BR" sz="6999" dirty="0">
                <a:solidFill>
                  <a:srgbClr val="514AF0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(KPIs)</a:t>
            </a:r>
            <a:endParaRPr lang="pt-BR" sz="6999" noProof="0" dirty="0">
              <a:solidFill>
                <a:srgbClr val="514AF0"/>
              </a:solidFill>
              <a:latin typeface="Berthold Block"/>
              <a:ea typeface="Berthold Block"/>
              <a:cs typeface="Berthold Block"/>
              <a:sym typeface="Berthold Block"/>
            </a:endParaRPr>
          </a:p>
        </p:txBody>
      </p:sp>
      <p:grpSp>
        <p:nvGrpSpPr>
          <p:cNvPr id="18" name="Group 18">
            <a:extLst>
              <a:ext uri="{FF2B5EF4-FFF2-40B4-BE49-F238E27FC236}">
                <a16:creationId xmlns:a16="http://schemas.microsoft.com/office/drawing/2014/main" id="{10F27633-B5DE-019A-F1D2-E2DDD58F29F3}"/>
              </a:ext>
            </a:extLst>
          </p:cNvPr>
          <p:cNvGrpSpPr/>
          <p:nvPr/>
        </p:nvGrpSpPr>
        <p:grpSpPr>
          <a:xfrm rot="-2970277">
            <a:off x="11909540" y="-8011861"/>
            <a:ext cx="3735403" cy="10997348"/>
            <a:chOff x="0" y="0"/>
            <a:chExt cx="983810" cy="289642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4785A54-C447-7B83-2B14-DB5F1C66D6B4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07258" y="0"/>
                  </a:moveTo>
                  <a:lnTo>
                    <a:pt x="776552" y="0"/>
                  </a:lnTo>
                  <a:cubicBezTo>
                    <a:pt x="891018" y="0"/>
                    <a:pt x="983810" y="92793"/>
                    <a:pt x="983810" y="207258"/>
                  </a:cubicBezTo>
                  <a:lnTo>
                    <a:pt x="983810" y="2689163"/>
                  </a:lnTo>
                  <a:cubicBezTo>
                    <a:pt x="983810" y="2803628"/>
                    <a:pt x="891018" y="2896421"/>
                    <a:pt x="776552" y="2896421"/>
                  </a:cubicBezTo>
                  <a:lnTo>
                    <a:pt x="207258" y="2896421"/>
                  </a:lnTo>
                  <a:cubicBezTo>
                    <a:pt x="92793" y="2896421"/>
                    <a:pt x="0" y="2803628"/>
                    <a:pt x="0" y="2689163"/>
                  </a:cubicBezTo>
                  <a:lnTo>
                    <a:pt x="0" y="207258"/>
                  </a:lnTo>
                  <a:cubicBezTo>
                    <a:pt x="0" y="92793"/>
                    <a:pt x="92793" y="0"/>
                    <a:pt x="20725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522269FC-F1D7-7E97-F726-87B05253D335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D2E237C6-3833-4E75-6270-317AFD023DFA}"/>
              </a:ext>
            </a:extLst>
          </p:cNvPr>
          <p:cNvGrpSpPr/>
          <p:nvPr/>
        </p:nvGrpSpPr>
        <p:grpSpPr>
          <a:xfrm rot="-2940899">
            <a:off x="15867815" y="-5322149"/>
            <a:ext cx="3735403" cy="10997348"/>
            <a:chOff x="0" y="0"/>
            <a:chExt cx="983810" cy="289642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3B52D115-5749-64F2-DE16-FB9EA7E23325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7C90B6B0-637A-ED40-9367-B84C8146AACC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4C3AB6F4-0795-95EC-0AD8-95847DA1B987}"/>
              </a:ext>
            </a:extLst>
          </p:cNvPr>
          <p:cNvSpPr/>
          <p:nvPr/>
        </p:nvSpPr>
        <p:spPr>
          <a:xfrm flipH="1">
            <a:off x="9771658" y="1516680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1452886" y="0"/>
                </a:moveTo>
                <a:lnTo>
                  <a:pt x="0" y="0"/>
                </a:lnTo>
                <a:lnTo>
                  <a:pt x="0" y="529093"/>
                </a:lnTo>
                <a:lnTo>
                  <a:pt x="1452886" y="529093"/>
                </a:lnTo>
                <a:lnTo>
                  <a:pt x="1452886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grpSp>
        <p:nvGrpSpPr>
          <p:cNvPr id="25" name="Group 25">
            <a:extLst>
              <a:ext uri="{FF2B5EF4-FFF2-40B4-BE49-F238E27FC236}">
                <a16:creationId xmlns:a16="http://schemas.microsoft.com/office/drawing/2014/main" id="{87C79242-3B3A-4937-620B-4DC3B970BAFE}"/>
              </a:ext>
            </a:extLst>
          </p:cNvPr>
          <p:cNvGrpSpPr/>
          <p:nvPr/>
        </p:nvGrpSpPr>
        <p:grpSpPr>
          <a:xfrm>
            <a:off x="-963492" y="9839325"/>
            <a:ext cx="20214983" cy="998879"/>
            <a:chOff x="0" y="0"/>
            <a:chExt cx="5324111" cy="263079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E2542E64-1E08-9B65-2E43-75FB70F177A8}"/>
                </a:ext>
              </a:extLst>
            </p:cNvPr>
            <p:cNvSpPr/>
            <p:nvPr/>
          </p:nvSpPr>
          <p:spPr>
            <a:xfrm>
              <a:off x="0" y="0"/>
              <a:ext cx="5324111" cy="263079"/>
            </a:xfrm>
            <a:custGeom>
              <a:avLst/>
              <a:gdLst/>
              <a:ahLst/>
              <a:cxnLst/>
              <a:rect l="l" t="t" r="r" b="b"/>
              <a:pathLst>
                <a:path w="5324111" h="263079">
                  <a:moveTo>
                    <a:pt x="38298" y="0"/>
                  </a:moveTo>
                  <a:lnTo>
                    <a:pt x="5285813" y="0"/>
                  </a:lnTo>
                  <a:cubicBezTo>
                    <a:pt x="5295970" y="0"/>
                    <a:pt x="5305711" y="4035"/>
                    <a:pt x="5312894" y="11217"/>
                  </a:cubicBezTo>
                  <a:cubicBezTo>
                    <a:pt x="5320076" y="18399"/>
                    <a:pt x="5324111" y="28141"/>
                    <a:pt x="5324111" y="38298"/>
                  </a:cubicBezTo>
                  <a:lnTo>
                    <a:pt x="5324111" y="224781"/>
                  </a:lnTo>
                  <a:cubicBezTo>
                    <a:pt x="5324111" y="234938"/>
                    <a:pt x="5320076" y="244680"/>
                    <a:pt x="5312894" y="251862"/>
                  </a:cubicBezTo>
                  <a:cubicBezTo>
                    <a:pt x="5305711" y="259044"/>
                    <a:pt x="5295970" y="263079"/>
                    <a:pt x="5285813" y="263079"/>
                  </a:cubicBezTo>
                  <a:lnTo>
                    <a:pt x="38298" y="263079"/>
                  </a:lnTo>
                  <a:cubicBezTo>
                    <a:pt x="28141" y="263079"/>
                    <a:pt x="18399" y="259044"/>
                    <a:pt x="11217" y="251862"/>
                  </a:cubicBezTo>
                  <a:cubicBezTo>
                    <a:pt x="4035" y="244680"/>
                    <a:pt x="0" y="234938"/>
                    <a:pt x="0" y="224781"/>
                  </a:cubicBezTo>
                  <a:lnTo>
                    <a:pt x="0" y="38298"/>
                  </a:lnTo>
                  <a:cubicBezTo>
                    <a:pt x="0" y="28141"/>
                    <a:pt x="4035" y="18399"/>
                    <a:pt x="11217" y="11217"/>
                  </a:cubicBezTo>
                  <a:cubicBezTo>
                    <a:pt x="18399" y="4035"/>
                    <a:pt x="28141" y="0"/>
                    <a:pt x="3829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B0CCE2B8-C7B9-AB0F-C388-941A58C4F11D}"/>
                </a:ext>
              </a:extLst>
            </p:cNvPr>
            <p:cNvSpPr txBox="1"/>
            <p:nvPr/>
          </p:nvSpPr>
          <p:spPr>
            <a:xfrm>
              <a:off x="0" y="-38100"/>
              <a:ext cx="5324111" cy="301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sp>
        <p:nvSpPr>
          <p:cNvPr id="29" name="Freeform 29">
            <a:extLst>
              <a:ext uri="{FF2B5EF4-FFF2-40B4-BE49-F238E27FC236}">
                <a16:creationId xmlns:a16="http://schemas.microsoft.com/office/drawing/2014/main" id="{467E7C28-3C2B-D6B5-30D8-AA75D58FA796}"/>
              </a:ext>
            </a:extLst>
          </p:cNvPr>
          <p:cNvSpPr/>
          <p:nvPr/>
        </p:nvSpPr>
        <p:spPr>
          <a:xfrm>
            <a:off x="16438528" y="8103717"/>
            <a:ext cx="1007584" cy="1011799"/>
          </a:xfrm>
          <a:custGeom>
            <a:avLst/>
            <a:gdLst/>
            <a:ahLst/>
            <a:cxnLst/>
            <a:rect l="l" t="t" r="r" b="b"/>
            <a:pathLst>
              <a:path w="1007584" h="1011799">
                <a:moveTo>
                  <a:pt x="0" y="0"/>
                </a:moveTo>
                <a:lnTo>
                  <a:pt x="1007584" y="0"/>
                </a:lnTo>
                <a:lnTo>
                  <a:pt x="1007584" y="1011799"/>
                </a:lnTo>
                <a:lnTo>
                  <a:pt x="0" y="1011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459DCA7E-81D9-F687-0C77-C3981E07D7A7}"/>
              </a:ext>
            </a:extLst>
          </p:cNvPr>
          <p:cNvSpPr/>
          <p:nvPr/>
        </p:nvSpPr>
        <p:spPr>
          <a:xfrm>
            <a:off x="17245125" y="195690"/>
            <a:ext cx="980783" cy="1288480"/>
          </a:xfrm>
          <a:custGeom>
            <a:avLst/>
            <a:gdLst/>
            <a:ahLst/>
            <a:cxnLst/>
            <a:rect l="l" t="t" r="r" b="b"/>
            <a:pathLst>
              <a:path w="980783" h="1288480">
                <a:moveTo>
                  <a:pt x="0" y="0"/>
                </a:moveTo>
                <a:lnTo>
                  <a:pt x="980784" y="0"/>
                </a:lnTo>
                <a:lnTo>
                  <a:pt x="980784" y="1288480"/>
                </a:lnTo>
                <a:lnTo>
                  <a:pt x="0" y="12884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48127" t="-33332" r="-131866" b="-29370"/>
            </a:stretch>
          </a:blipFill>
        </p:spPr>
        <p:txBody>
          <a:bodyPr/>
          <a:lstStyle/>
          <a:p>
            <a:endParaRPr lang="pt-BR" noProof="0" dirty="0"/>
          </a:p>
        </p:txBody>
      </p:sp>
      <p:graphicFrame>
        <p:nvGraphicFramePr>
          <p:cNvPr id="37" name="TextBox 30">
            <a:extLst>
              <a:ext uri="{FF2B5EF4-FFF2-40B4-BE49-F238E27FC236}">
                <a16:creationId xmlns:a16="http://schemas.microsoft.com/office/drawing/2014/main" id="{71B2B7C0-ACD9-88EC-7131-A29103BAABBB}"/>
              </a:ext>
            </a:extLst>
          </p:cNvPr>
          <p:cNvGraphicFramePr/>
          <p:nvPr/>
        </p:nvGraphicFramePr>
        <p:xfrm>
          <a:off x="1128041" y="3166204"/>
          <a:ext cx="12649200" cy="4931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" name="TextBox 31">
            <a:extLst>
              <a:ext uri="{FF2B5EF4-FFF2-40B4-BE49-F238E27FC236}">
                <a16:creationId xmlns:a16="http://schemas.microsoft.com/office/drawing/2014/main" id="{E74773E6-3CD2-BB1E-D3CB-9F974005F6CA}"/>
              </a:ext>
            </a:extLst>
          </p:cNvPr>
          <p:cNvSpPr txBox="1"/>
          <p:nvPr/>
        </p:nvSpPr>
        <p:spPr>
          <a:xfrm>
            <a:off x="11733986" y="8366259"/>
            <a:ext cx="464403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64"/>
              </a:lnSpc>
            </a:pPr>
            <a:r>
              <a:rPr lang="pt-BR" sz="2304" b="1" noProof="0" dirty="0">
                <a:solidFill>
                  <a:srgbClr val="000000"/>
                </a:solidFill>
                <a:latin typeface="B612 Bold"/>
                <a:ea typeface="B612 Bold"/>
                <a:cs typeface="B612 Bold"/>
                <a:sym typeface="B612 Bold"/>
              </a:rPr>
              <a:t>ENFOQUE NA CONSTRUÇÃO CIVIL - EDIFICAÇÕES</a:t>
            </a:r>
          </a:p>
        </p:txBody>
      </p:sp>
    </p:spTree>
    <p:extLst>
      <p:ext uri="{BB962C8B-B14F-4D97-AF65-F5344CB8AC3E}">
        <p14:creationId xmlns:p14="http://schemas.microsoft.com/office/powerpoint/2010/main" val="56177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0EACE-3AC1-24A9-7444-00A28FE47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84DFB57-63E0-B1C7-2B0C-8348CA1AA55F}"/>
              </a:ext>
            </a:extLst>
          </p:cNvPr>
          <p:cNvGrpSpPr/>
          <p:nvPr/>
        </p:nvGrpSpPr>
        <p:grpSpPr>
          <a:xfrm>
            <a:off x="1028700" y="3392960"/>
            <a:ext cx="5588058" cy="5735059"/>
            <a:chOff x="0" y="0"/>
            <a:chExt cx="2499472" cy="15104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A169552-674F-26A4-022B-1EBC9EE911DC}"/>
                </a:ext>
              </a:extLst>
            </p:cNvPr>
            <p:cNvSpPr/>
            <p:nvPr/>
          </p:nvSpPr>
          <p:spPr>
            <a:xfrm>
              <a:off x="0" y="0"/>
              <a:ext cx="2499472" cy="1510468"/>
            </a:xfrm>
            <a:custGeom>
              <a:avLst/>
              <a:gdLst/>
              <a:ahLst/>
              <a:cxnLst/>
              <a:rect l="l" t="t" r="r" b="b"/>
              <a:pathLst>
                <a:path w="2499472" h="1510468">
                  <a:moveTo>
                    <a:pt x="40789" y="0"/>
                  </a:moveTo>
                  <a:lnTo>
                    <a:pt x="2458683" y="0"/>
                  </a:lnTo>
                  <a:cubicBezTo>
                    <a:pt x="2481210" y="0"/>
                    <a:pt x="2499472" y="18262"/>
                    <a:pt x="2499472" y="40789"/>
                  </a:cubicBezTo>
                  <a:lnTo>
                    <a:pt x="2499472" y="1469679"/>
                  </a:lnTo>
                  <a:cubicBezTo>
                    <a:pt x="2499472" y="1480497"/>
                    <a:pt x="2495175" y="1490872"/>
                    <a:pt x="2487525" y="1498521"/>
                  </a:cubicBezTo>
                  <a:cubicBezTo>
                    <a:pt x="2479876" y="1506171"/>
                    <a:pt x="2469501" y="1510468"/>
                    <a:pt x="2458683" y="1510468"/>
                  </a:cubicBezTo>
                  <a:lnTo>
                    <a:pt x="40789" y="1510468"/>
                  </a:lnTo>
                  <a:cubicBezTo>
                    <a:pt x="18262" y="1510468"/>
                    <a:pt x="0" y="1492206"/>
                    <a:pt x="0" y="1469679"/>
                  </a:cubicBezTo>
                  <a:lnTo>
                    <a:pt x="0" y="40789"/>
                  </a:lnTo>
                  <a:cubicBezTo>
                    <a:pt x="0" y="18262"/>
                    <a:pt x="18262" y="0"/>
                    <a:pt x="40789" y="0"/>
                  </a:cubicBez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F5C5A29-3F43-30E8-87A9-44E158EAEFEB}"/>
                </a:ext>
              </a:extLst>
            </p:cNvPr>
            <p:cNvSpPr txBox="1"/>
            <p:nvPr/>
          </p:nvSpPr>
          <p:spPr>
            <a:xfrm>
              <a:off x="0" y="-38100"/>
              <a:ext cx="2499472" cy="1548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9706C775-8FEE-3451-51BB-39BB790F41F9}"/>
              </a:ext>
            </a:extLst>
          </p:cNvPr>
          <p:cNvGrpSpPr/>
          <p:nvPr/>
        </p:nvGrpSpPr>
        <p:grpSpPr>
          <a:xfrm rot="-2970277">
            <a:off x="11909540" y="-8011861"/>
            <a:ext cx="3735403" cy="10997348"/>
            <a:chOff x="0" y="0"/>
            <a:chExt cx="983810" cy="289642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6098953-C8BD-E41A-0BEF-22C5B49328EF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07258" y="0"/>
                  </a:moveTo>
                  <a:lnTo>
                    <a:pt x="776552" y="0"/>
                  </a:lnTo>
                  <a:cubicBezTo>
                    <a:pt x="891018" y="0"/>
                    <a:pt x="983810" y="92793"/>
                    <a:pt x="983810" y="207258"/>
                  </a:cubicBezTo>
                  <a:lnTo>
                    <a:pt x="983810" y="2689163"/>
                  </a:lnTo>
                  <a:cubicBezTo>
                    <a:pt x="983810" y="2803628"/>
                    <a:pt x="891018" y="2896421"/>
                    <a:pt x="776552" y="2896421"/>
                  </a:cubicBezTo>
                  <a:lnTo>
                    <a:pt x="207258" y="2896421"/>
                  </a:lnTo>
                  <a:cubicBezTo>
                    <a:pt x="92793" y="2896421"/>
                    <a:pt x="0" y="2803628"/>
                    <a:pt x="0" y="2689163"/>
                  </a:cubicBezTo>
                  <a:lnTo>
                    <a:pt x="0" y="207258"/>
                  </a:lnTo>
                  <a:cubicBezTo>
                    <a:pt x="0" y="92793"/>
                    <a:pt x="92793" y="0"/>
                    <a:pt x="20725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17A7630A-DF3F-CCB4-B83C-1C77386A1F92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850C5AEA-3629-216A-E721-C6FADC081901}"/>
              </a:ext>
            </a:extLst>
          </p:cNvPr>
          <p:cNvGrpSpPr/>
          <p:nvPr/>
        </p:nvGrpSpPr>
        <p:grpSpPr>
          <a:xfrm rot="-2940899">
            <a:off x="15867815" y="-5322149"/>
            <a:ext cx="3735403" cy="10997348"/>
            <a:chOff x="0" y="0"/>
            <a:chExt cx="983810" cy="289642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7A38C199-D314-1D6C-DDEB-998208BC2965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571E3F68-C10E-B03F-A5A0-1754CB0FA777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A3DC1D34-F1A6-1E3D-A85D-AD1004D8B972}"/>
              </a:ext>
            </a:extLst>
          </p:cNvPr>
          <p:cNvGrpSpPr/>
          <p:nvPr/>
        </p:nvGrpSpPr>
        <p:grpSpPr>
          <a:xfrm>
            <a:off x="-963492" y="9839325"/>
            <a:ext cx="20214983" cy="998879"/>
            <a:chOff x="0" y="0"/>
            <a:chExt cx="5324111" cy="263079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FE92F1F4-B1E9-4EF3-7D40-780C6141DEF9}"/>
                </a:ext>
              </a:extLst>
            </p:cNvPr>
            <p:cNvSpPr/>
            <p:nvPr/>
          </p:nvSpPr>
          <p:spPr>
            <a:xfrm>
              <a:off x="0" y="0"/>
              <a:ext cx="5324111" cy="263079"/>
            </a:xfrm>
            <a:custGeom>
              <a:avLst/>
              <a:gdLst/>
              <a:ahLst/>
              <a:cxnLst/>
              <a:rect l="l" t="t" r="r" b="b"/>
              <a:pathLst>
                <a:path w="5324111" h="263079">
                  <a:moveTo>
                    <a:pt x="38298" y="0"/>
                  </a:moveTo>
                  <a:lnTo>
                    <a:pt x="5285813" y="0"/>
                  </a:lnTo>
                  <a:cubicBezTo>
                    <a:pt x="5295970" y="0"/>
                    <a:pt x="5305711" y="4035"/>
                    <a:pt x="5312894" y="11217"/>
                  </a:cubicBezTo>
                  <a:cubicBezTo>
                    <a:pt x="5320076" y="18399"/>
                    <a:pt x="5324111" y="28141"/>
                    <a:pt x="5324111" y="38298"/>
                  </a:cubicBezTo>
                  <a:lnTo>
                    <a:pt x="5324111" y="224781"/>
                  </a:lnTo>
                  <a:cubicBezTo>
                    <a:pt x="5324111" y="234938"/>
                    <a:pt x="5320076" y="244680"/>
                    <a:pt x="5312894" y="251862"/>
                  </a:cubicBezTo>
                  <a:cubicBezTo>
                    <a:pt x="5305711" y="259044"/>
                    <a:pt x="5295970" y="263079"/>
                    <a:pt x="5285813" y="263079"/>
                  </a:cubicBezTo>
                  <a:lnTo>
                    <a:pt x="38298" y="263079"/>
                  </a:lnTo>
                  <a:cubicBezTo>
                    <a:pt x="28141" y="263079"/>
                    <a:pt x="18399" y="259044"/>
                    <a:pt x="11217" y="251862"/>
                  </a:cubicBezTo>
                  <a:cubicBezTo>
                    <a:pt x="4035" y="244680"/>
                    <a:pt x="0" y="234938"/>
                    <a:pt x="0" y="224781"/>
                  </a:cubicBezTo>
                  <a:lnTo>
                    <a:pt x="0" y="38298"/>
                  </a:lnTo>
                  <a:cubicBezTo>
                    <a:pt x="0" y="28141"/>
                    <a:pt x="4035" y="18399"/>
                    <a:pt x="11217" y="11217"/>
                  </a:cubicBezTo>
                  <a:cubicBezTo>
                    <a:pt x="18399" y="4035"/>
                    <a:pt x="28141" y="0"/>
                    <a:pt x="3829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00F35D2E-5C41-646E-131E-5A2651F2B844}"/>
                </a:ext>
              </a:extLst>
            </p:cNvPr>
            <p:cNvSpPr txBox="1"/>
            <p:nvPr/>
          </p:nvSpPr>
          <p:spPr>
            <a:xfrm>
              <a:off x="0" y="-38100"/>
              <a:ext cx="5324111" cy="301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4633D2B0-15AA-8521-A254-574029F717B8}"/>
              </a:ext>
            </a:extLst>
          </p:cNvPr>
          <p:cNvSpPr/>
          <p:nvPr/>
        </p:nvSpPr>
        <p:spPr>
          <a:xfrm>
            <a:off x="15395075" y="4495463"/>
            <a:ext cx="1042187" cy="964023"/>
          </a:xfrm>
          <a:custGeom>
            <a:avLst/>
            <a:gdLst/>
            <a:ahLst/>
            <a:cxnLst/>
            <a:rect l="l" t="t" r="r" b="b"/>
            <a:pathLst>
              <a:path w="1042187" h="964023">
                <a:moveTo>
                  <a:pt x="0" y="0"/>
                </a:moveTo>
                <a:lnTo>
                  <a:pt x="1042187" y="0"/>
                </a:lnTo>
                <a:lnTo>
                  <a:pt x="1042187" y="964023"/>
                </a:lnTo>
                <a:lnTo>
                  <a:pt x="0" y="964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7577AD76-9263-A879-8922-D93FD34563A2}"/>
              </a:ext>
            </a:extLst>
          </p:cNvPr>
          <p:cNvSpPr txBox="1"/>
          <p:nvPr/>
        </p:nvSpPr>
        <p:spPr>
          <a:xfrm>
            <a:off x="1435335" y="4465126"/>
            <a:ext cx="4824691" cy="1674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noProof="0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Indicadores que medem eventos que já ocorreram</a:t>
            </a:r>
            <a:endParaRPr lang="pt-BR" sz="2400" b="1" noProof="0" dirty="0">
              <a:latin typeface="B612 Bold" panose="020B0604020202020204" charset="0"/>
              <a:ea typeface="B612"/>
              <a:cs typeface="B612"/>
              <a:sym typeface="B612"/>
            </a:endParaRPr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184D4B23-32B8-6ABF-1960-6CBF5E15B556}"/>
              </a:ext>
            </a:extLst>
          </p:cNvPr>
          <p:cNvSpPr/>
          <p:nvPr/>
        </p:nvSpPr>
        <p:spPr>
          <a:xfrm>
            <a:off x="17245125" y="195690"/>
            <a:ext cx="980783" cy="1288480"/>
          </a:xfrm>
          <a:custGeom>
            <a:avLst/>
            <a:gdLst/>
            <a:ahLst/>
            <a:cxnLst/>
            <a:rect l="l" t="t" r="r" b="b"/>
            <a:pathLst>
              <a:path w="980783" h="1288480">
                <a:moveTo>
                  <a:pt x="0" y="0"/>
                </a:moveTo>
                <a:lnTo>
                  <a:pt x="980784" y="0"/>
                </a:lnTo>
                <a:lnTo>
                  <a:pt x="980784" y="1288480"/>
                </a:lnTo>
                <a:lnTo>
                  <a:pt x="0" y="1288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8127" t="-33332" r="-131866" b="-29370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853DD241-BFD1-1045-A4C2-F9D6AF8A4403}"/>
              </a:ext>
            </a:extLst>
          </p:cNvPr>
          <p:cNvSpPr txBox="1"/>
          <p:nvPr/>
        </p:nvSpPr>
        <p:spPr>
          <a:xfrm>
            <a:off x="3992050" y="1162050"/>
            <a:ext cx="10303900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pt-BR" sz="6999" u="none" strike="noStrike" noProof="0" dirty="0">
                <a:solidFill>
                  <a:srgbClr val="514AF0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TIPOS DE INDICADORES</a:t>
            </a: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4F985E2F-5D2D-7937-B39A-BB4F07BF9470}"/>
              </a:ext>
            </a:extLst>
          </p:cNvPr>
          <p:cNvSpPr/>
          <p:nvPr/>
        </p:nvSpPr>
        <p:spPr>
          <a:xfrm flipH="1">
            <a:off x="13418208" y="1738879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1452885" y="0"/>
                </a:moveTo>
                <a:lnTo>
                  <a:pt x="0" y="0"/>
                </a:lnTo>
                <a:lnTo>
                  <a:pt x="0" y="529092"/>
                </a:lnTo>
                <a:lnTo>
                  <a:pt x="1452885" y="529092"/>
                </a:lnTo>
                <a:lnTo>
                  <a:pt x="14528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3F5E01E1-E9A4-E239-E081-C71798A730D2}"/>
              </a:ext>
            </a:extLst>
          </p:cNvPr>
          <p:cNvSpPr/>
          <p:nvPr/>
        </p:nvSpPr>
        <p:spPr>
          <a:xfrm>
            <a:off x="3416907" y="1738879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0" y="0"/>
                </a:moveTo>
                <a:lnTo>
                  <a:pt x="1452885" y="0"/>
                </a:lnTo>
                <a:lnTo>
                  <a:pt x="1452885" y="529092"/>
                </a:lnTo>
                <a:lnTo>
                  <a:pt x="0" y="5290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5D8A3BD-FBB9-5FB4-C770-FBB125EC69CF}"/>
              </a:ext>
            </a:extLst>
          </p:cNvPr>
          <p:cNvGrpSpPr/>
          <p:nvPr/>
        </p:nvGrpSpPr>
        <p:grpSpPr>
          <a:xfrm>
            <a:off x="463029" y="2803928"/>
            <a:ext cx="2953878" cy="1143540"/>
            <a:chOff x="0" y="0"/>
            <a:chExt cx="1568303" cy="59102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DD590A6-A802-0614-A069-E243F19F348D}"/>
                </a:ext>
              </a:extLst>
            </p:cNvPr>
            <p:cNvSpPr/>
            <p:nvPr/>
          </p:nvSpPr>
          <p:spPr>
            <a:xfrm>
              <a:off x="0" y="0"/>
              <a:ext cx="1568303" cy="591021"/>
            </a:xfrm>
            <a:custGeom>
              <a:avLst/>
              <a:gdLst/>
              <a:ahLst/>
              <a:cxnLst/>
              <a:rect l="l" t="t" r="r" b="b"/>
              <a:pathLst>
                <a:path w="1568303" h="591021">
                  <a:moveTo>
                    <a:pt x="65007" y="0"/>
                  </a:moveTo>
                  <a:lnTo>
                    <a:pt x="1503296" y="0"/>
                  </a:lnTo>
                  <a:cubicBezTo>
                    <a:pt x="1520537" y="0"/>
                    <a:pt x="1537072" y="6849"/>
                    <a:pt x="1549263" y="19040"/>
                  </a:cubicBezTo>
                  <a:cubicBezTo>
                    <a:pt x="1561454" y="31231"/>
                    <a:pt x="1568303" y="47766"/>
                    <a:pt x="1568303" y="65007"/>
                  </a:cubicBezTo>
                  <a:lnTo>
                    <a:pt x="1568303" y="526014"/>
                  </a:lnTo>
                  <a:cubicBezTo>
                    <a:pt x="1568303" y="561916"/>
                    <a:pt x="1539199" y="591021"/>
                    <a:pt x="1503296" y="591021"/>
                  </a:cubicBezTo>
                  <a:lnTo>
                    <a:pt x="65007" y="591021"/>
                  </a:lnTo>
                  <a:cubicBezTo>
                    <a:pt x="29105" y="591021"/>
                    <a:pt x="0" y="561916"/>
                    <a:pt x="0" y="526014"/>
                  </a:cubicBezTo>
                  <a:lnTo>
                    <a:pt x="0" y="65007"/>
                  </a:lnTo>
                  <a:cubicBezTo>
                    <a:pt x="0" y="29105"/>
                    <a:pt x="29105" y="0"/>
                    <a:pt x="65007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2680475C-E49D-D5B7-9416-FE58670666C1}"/>
                </a:ext>
              </a:extLst>
            </p:cNvPr>
            <p:cNvSpPr txBox="1"/>
            <p:nvPr/>
          </p:nvSpPr>
          <p:spPr>
            <a:xfrm>
              <a:off x="0" y="-38100"/>
              <a:ext cx="1568303" cy="629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92E9E7FA-8242-0154-5652-EBDB3D8E7C63}"/>
              </a:ext>
            </a:extLst>
          </p:cNvPr>
          <p:cNvSpPr txBox="1"/>
          <p:nvPr/>
        </p:nvSpPr>
        <p:spPr>
          <a:xfrm>
            <a:off x="1028700" y="3238761"/>
            <a:ext cx="4898167" cy="392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noProof="0" dirty="0">
                <a:solidFill>
                  <a:schemeClr val="tx2"/>
                </a:solidFill>
                <a:latin typeface="B612 Bold"/>
                <a:ea typeface="B612 Bold"/>
                <a:cs typeface="B612 Bold"/>
                <a:sym typeface="B612 Bold"/>
              </a:rPr>
              <a:t>REATIVOS</a:t>
            </a:r>
          </a:p>
        </p:txBody>
      </p:sp>
      <p:pic>
        <p:nvPicPr>
          <p:cNvPr id="34" name="Imagem 33" descr="Gráfico, Gráfico de bolhas&#10;&#10;O conteúdo gerado por IA pode estar incorreto.">
            <a:extLst>
              <a:ext uri="{FF2B5EF4-FFF2-40B4-BE49-F238E27FC236}">
                <a16:creationId xmlns:a16="http://schemas.microsoft.com/office/drawing/2014/main" id="{C60B7AFA-7E0F-76B6-53FF-9C0E4988B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14" y="5334917"/>
            <a:ext cx="3700860" cy="2775645"/>
          </a:xfrm>
          <a:prstGeom prst="rect">
            <a:avLst/>
          </a:prstGeom>
        </p:spPr>
      </p:pic>
      <p:grpSp>
        <p:nvGrpSpPr>
          <p:cNvPr id="16" name="Group 2">
            <a:extLst>
              <a:ext uri="{FF2B5EF4-FFF2-40B4-BE49-F238E27FC236}">
                <a16:creationId xmlns:a16="http://schemas.microsoft.com/office/drawing/2014/main" id="{0CFB5B89-7D9C-158A-E28C-0FBF4875987B}"/>
              </a:ext>
            </a:extLst>
          </p:cNvPr>
          <p:cNvGrpSpPr/>
          <p:nvPr/>
        </p:nvGrpSpPr>
        <p:grpSpPr>
          <a:xfrm>
            <a:off x="11063931" y="3635621"/>
            <a:ext cx="5588058" cy="5489330"/>
            <a:chOff x="0" y="0"/>
            <a:chExt cx="2499472" cy="1510468"/>
          </a:xfrm>
          <a:solidFill>
            <a:srgbClr val="00B050"/>
          </a:solidFill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755D5B37-3A73-A375-B022-4CE7BE6EDDDC}"/>
                </a:ext>
              </a:extLst>
            </p:cNvPr>
            <p:cNvSpPr/>
            <p:nvPr/>
          </p:nvSpPr>
          <p:spPr>
            <a:xfrm>
              <a:off x="0" y="0"/>
              <a:ext cx="2499472" cy="1510468"/>
            </a:xfrm>
            <a:custGeom>
              <a:avLst/>
              <a:gdLst/>
              <a:ahLst/>
              <a:cxnLst/>
              <a:rect l="l" t="t" r="r" b="b"/>
              <a:pathLst>
                <a:path w="2499472" h="1510468">
                  <a:moveTo>
                    <a:pt x="40789" y="0"/>
                  </a:moveTo>
                  <a:lnTo>
                    <a:pt x="2458683" y="0"/>
                  </a:lnTo>
                  <a:cubicBezTo>
                    <a:pt x="2481210" y="0"/>
                    <a:pt x="2499472" y="18262"/>
                    <a:pt x="2499472" y="40789"/>
                  </a:cubicBezTo>
                  <a:lnTo>
                    <a:pt x="2499472" y="1469679"/>
                  </a:lnTo>
                  <a:cubicBezTo>
                    <a:pt x="2499472" y="1480497"/>
                    <a:pt x="2495175" y="1490872"/>
                    <a:pt x="2487525" y="1498521"/>
                  </a:cubicBezTo>
                  <a:cubicBezTo>
                    <a:pt x="2479876" y="1506171"/>
                    <a:pt x="2469501" y="1510468"/>
                    <a:pt x="2458683" y="1510468"/>
                  </a:cubicBezTo>
                  <a:lnTo>
                    <a:pt x="40789" y="1510468"/>
                  </a:lnTo>
                  <a:cubicBezTo>
                    <a:pt x="18262" y="1510468"/>
                    <a:pt x="0" y="1492206"/>
                    <a:pt x="0" y="1469679"/>
                  </a:cubicBezTo>
                  <a:lnTo>
                    <a:pt x="0" y="40789"/>
                  </a:lnTo>
                  <a:cubicBezTo>
                    <a:pt x="0" y="18262"/>
                    <a:pt x="18262" y="0"/>
                    <a:pt x="40789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4" name="TextBox 4">
              <a:extLst>
                <a:ext uri="{FF2B5EF4-FFF2-40B4-BE49-F238E27FC236}">
                  <a16:creationId xmlns:a16="http://schemas.microsoft.com/office/drawing/2014/main" id="{663A2169-F086-63BD-D737-336C524BACFB}"/>
                </a:ext>
              </a:extLst>
            </p:cNvPr>
            <p:cNvSpPr txBox="1"/>
            <p:nvPr/>
          </p:nvSpPr>
          <p:spPr>
            <a:xfrm>
              <a:off x="0" y="-38100"/>
              <a:ext cx="2499472" cy="154856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35" name="TextBox 30">
            <a:extLst>
              <a:ext uri="{FF2B5EF4-FFF2-40B4-BE49-F238E27FC236}">
                <a16:creationId xmlns:a16="http://schemas.microsoft.com/office/drawing/2014/main" id="{0853098C-DF49-A4D7-41DD-960B63FC6712}"/>
              </a:ext>
            </a:extLst>
          </p:cNvPr>
          <p:cNvSpPr txBox="1"/>
          <p:nvPr/>
        </p:nvSpPr>
        <p:spPr>
          <a:xfrm>
            <a:off x="11550803" y="4465126"/>
            <a:ext cx="4824691" cy="3461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Indicadores que preveem problemas, identificando antes que algo ruim possa comprometer a gestão</a:t>
            </a:r>
            <a:endParaRPr lang="pt-BR" sz="2400" b="1" noProof="0" dirty="0">
              <a:latin typeface="B612 Bold" panose="020B0604020202020204" charset="0"/>
              <a:ea typeface="B612"/>
              <a:cs typeface="B612"/>
              <a:sym typeface="B612"/>
            </a:endParaRPr>
          </a:p>
        </p:txBody>
      </p:sp>
      <p:grpSp>
        <p:nvGrpSpPr>
          <p:cNvPr id="36" name="Group 5">
            <a:extLst>
              <a:ext uri="{FF2B5EF4-FFF2-40B4-BE49-F238E27FC236}">
                <a16:creationId xmlns:a16="http://schemas.microsoft.com/office/drawing/2014/main" id="{D86D3E31-9822-A308-A041-51E98FEEEE52}"/>
              </a:ext>
            </a:extLst>
          </p:cNvPr>
          <p:cNvGrpSpPr/>
          <p:nvPr/>
        </p:nvGrpSpPr>
        <p:grpSpPr>
          <a:xfrm>
            <a:off x="10498260" y="3046588"/>
            <a:ext cx="2953878" cy="1143540"/>
            <a:chOff x="0" y="0"/>
            <a:chExt cx="1568303" cy="591021"/>
          </a:xfrm>
          <a:solidFill>
            <a:srgbClr val="92D050"/>
          </a:solidFill>
        </p:grpSpPr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653A7B7D-EC49-A9AF-A326-830BC949AC20}"/>
                </a:ext>
              </a:extLst>
            </p:cNvPr>
            <p:cNvSpPr/>
            <p:nvPr/>
          </p:nvSpPr>
          <p:spPr>
            <a:xfrm>
              <a:off x="0" y="0"/>
              <a:ext cx="1568303" cy="591021"/>
            </a:xfrm>
            <a:custGeom>
              <a:avLst/>
              <a:gdLst/>
              <a:ahLst/>
              <a:cxnLst/>
              <a:rect l="l" t="t" r="r" b="b"/>
              <a:pathLst>
                <a:path w="1568303" h="591021">
                  <a:moveTo>
                    <a:pt x="65007" y="0"/>
                  </a:moveTo>
                  <a:lnTo>
                    <a:pt x="1503296" y="0"/>
                  </a:lnTo>
                  <a:cubicBezTo>
                    <a:pt x="1520537" y="0"/>
                    <a:pt x="1537072" y="6849"/>
                    <a:pt x="1549263" y="19040"/>
                  </a:cubicBezTo>
                  <a:cubicBezTo>
                    <a:pt x="1561454" y="31231"/>
                    <a:pt x="1568303" y="47766"/>
                    <a:pt x="1568303" y="65007"/>
                  </a:cubicBezTo>
                  <a:lnTo>
                    <a:pt x="1568303" y="526014"/>
                  </a:lnTo>
                  <a:cubicBezTo>
                    <a:pt x="1568303" y="561916"/>
                    <a:pt x="1539199" y="591021"/>
                    <a:pt x="1503296" y="591021"/>
                  </a:cubicBezTo>
                  <a:lnTo>
                    <a:pt x="65007" y="591021"/>
                  </a:lnTo>
                  <a:cubicBezTo>
                    <a:pt x="29105" y="591021"/>
                    <a:pt x="0" y="561916"/>
                    <a:pt x="0" y="526014"/>
                  </a:cubicBezTo>
                  <a:lnTo>
                    <a:pt x="0" y="65007"/>
                  </a:lnTo>
                  <a:cubicBezTo>
                    <a:pt x="0" y="29105"/>
                    <a:pt x="29105" y="0"/>
                    <a:pt x="65007" y="0"/>
                  </a:cubicBezTo>
                  <a:close/>
                </a:path>
              </a:pathLst>
            </a:custGeom>
            <a:grpFill/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41" name="TextBox 7">
              <a:extLst>
                <a:ext uri="{FF2B5EF4-FFF2-40B4-BE49-F238E27FC236}">
                  <a16:creationId xmlns:a16="http://schemas.microsoft.com/office/drawing/2014/main" id="{1A640FDA-116B-E9B4-C443-6CAF14EA0DBF}"/>
                </a:ext>
              </a:extLst>
            </p:cNvPr>
            <p:cNvSpPr txBox="1"/>
            <p:nvPr/>
          </p:nvSpPr>
          <p:spPr>
            <a:xfrm>
              <a:off x="0" y="-38100"/>
              <a:ext cx="1568303" cy="62912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42" name="TextBox 31">
            <a:extLst>
              <a:ext uri="{FF2B5EF4-FFF2-40B4-BE49-F238E27FC236}">
                <a16:creationId xmlns:a16="http://schemas.microsoft.com/office/drawing/2014/main" id="{248F08CF-B4E9-64B6-D6DE-411AAB7E3F51}"/>
              </a:ext>
            </a:extLst>
          </p:cNvPr>
          <p:cNvSpPr txBox="1"/>
          <p:nvPr/>
        </p:nvSpPr>
        <p:spPr>
          <a:xfrm>
            <a:off x="10876413" y="3476919"/>
            <a:ext cx="4898167" cy="392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dirty="0">
                <a:solidFill>
                  <a:schemeClr val="tx2"/>
                </a:solidFill>
                <a:latin typeface="B612 Bold"/>
                <a:ea typeface="B612 Bold"/>
                <a:cs typeface="B612 Bold"/>
                <a:sym typeface="B612 Bold"/>
              </a:rPr>
              <a:t>PRO</a:t>
            </a:r>
            <a:r>
              <a:rPr lang="pt-BR" sz="3200" b="1" noProof="0" dirty="0">
                <a:solidFill>
                  <a:schemeClr val="tx2"/>
                </a:solidFill>
                <a:latin typeface="B612 Bold"/>
                <a:ea typeface="B612 Bold"/>
                <a:cs typeface="B612 Bold"/>
                <a:sym typeface="B612 Bold"/>
              </a:rPr>
              <a:t>ATIVOS</a:t>
            </a:r>
          </a:p>
        </p:txBody>
      </p:sp>
    </p:spTree>
    <p:extLst>
      <p:ext uri="{BB962C8B-B14F-4D97-AF65-F5344CB8AC3E}">
        <p14:creationId xmlns:p14="http://schemas.microsoft.com/office/powerpoint/2010/main" val="148757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474DE-CA21-541F-D2A2-A5C3054C8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EB43BA4-786C-67B2-7D2F-EF5CDAE8B337}"/>
              </a:ext>
            </a:extLst>
          </p:cNvPr>
          <p:cNvGrpSpPr/>
          <p:nvPr/>
        </p:nvGrpSpPr>
        <p:grpSpPr>
          <a:xfrm>
            <a:off x="1028699" y="3392960"/>
            <a:ext cx="7756495" cy="5735059"/>
            <a:chOff x="0" y="0"/>
            <a:chExt cx="2499472" cy="15104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0F11594-87FA-F33A-A8CE-A46D68F07403}"/>
                </a:ext>
              </a:extLst>
            </p:cNvPr>
            <p:cNvSpPr/>
            <p:nvPr/>
          </p:nvSpPr>
          <p:spPr>
            <a:xfrm>
              <a:off x="0" y="0"/>
              <a:ext cx="2499472" cy="1510468"/>
            </a:xfrm>
            <a:custGeom>
              <a:avLst/>
              <a:gdLst/>
              <a:ahLst/>
              <a:cxnLst/>
              <a:rect l="l" t="t" r="r" b="b"/>
              <a:pathLst>
                <a:path w="2499472" h="1510468">
                  <a:moveTo>
                    <a:pt x="40789" y="0"/>
                  </a:moveTo>
                  <a:lnTo>
                    <a:pt x="2458683" y="0"/>
                  </a:lnTo>
                  <a:cubicBezTo>
                    <a:pt x="2481210" y="0"/>
                    <a:pt x="2499472" y="18262"/>
                    <a:pt x="2499472" y="40789"/>
                  </a:cubicBezTo>
                  <a:lnTo>
                    <a:pt x="2499472" y="1469679"/>
                  </a:lnTo>
                  <a:cubicBezTo>
                    <a:pt x="2499472" y="1480497"/>
                    <a:pt x="2495175" y="1490872"/>
                    <a:pt x="2487525" y="1498521"/>
                  </a:cubicBezTo>
                  <a:cubicBezTo>
                    <a:pt x="2479876" y="1506171"/>
                    <a:pt x="2469501" y="1510468"/>
                    <a:pt x="2458683" y="1510468"/>
                  </a:cubicBezTo>
                  <a:lnTo>
                    <a:pt x="40789" y="1510468"/>
                  </a:lnTo>
                  <a:cubicBezTo>
                    <a:pt x="18262" y="1510468"/>
                    <a:pt x="0" y="1492206"/>
                    <a:pt x="0" y="1469679"/>
                  </a:cubicBezTo>
                  <a:lnTo>
                    <a:pt x="0" y="40789"/>
                  </a:lnTo>
                  <a:cubicBezTo>
                    <a:pt x="0" y="18262"/>
                    <a:pt x="18262" y="0"/>
                    <a:pt x="40789" y="0"/>
                  </a:cubicBez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4B4E086-97FB-9AFF-63FD-76F2DDAA84C8}"/>
                </a:ext>
              </a:extLst>
            </p:cNvPr>
            <p:cNvSpPr txBox="1"/>
            <p:nvPr/>
          </p:nvSpPr>
          <p:spPr>
            <a:xfrm>
              <a:off x="0" y="-38100"/>
              <a:ext cx="2499472" cy="1548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0E7EFF6F-9F98-1029-21AD-02C37169149B}"/>
              </a:ext>
            </a:extLst>
          </p:cNvPr>
          <p:cNvGrpSpPr/>
          <p:nvPr/>
        </p:nvGrpSpPr>
        <p:grpSpPr>
          <a:xfrm rot="-2970277">
            <a:off x="11909540" y="-8011861"/>
            <a:ext cx="3735403" cy="10997348"/>
            <a:chOff x="0" y="0"/>
            <a:chExt cx="983810" cy="289642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9DD6839-9AD0-367D-3661-08ECE410EFE2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07258" y="0"/>
                  </a:moveTo>
                  <a:lnTo>
                    <a:pt x="776552" y="0"/>
                  </a:lnTo>
                  <a:cubicBezTo>
                    <a:pt x="891018" y="0"/>
                    <a:pt x="983810" y="92793"/>
                    <a:pt x="983810" y="207258"/>
                  </a:cubicBezTo>
                  <a:lnTo>
                    <a:pt x="983810" y="2689163"/>
                  </a:lnTo>
                  <a:cubicBezTo>
                    <a:pt x="983810" y="2803628"/>
                    <a:pt x="891018" y="2896421"/>
                    <a:pt x="776552" y="2896421"/>
                  </a:cubicBezTo>
                  <a:lnTo>
                    <a:pt x="207258" y="2896421"/>
                  </a:lnTo>
                  <a:cubicBezTo>
                    <a:pt x="92793" y="2896421"/>
                    <a:pt x="0" y="2803628"/>
                    <a:pt x="0" y="2689163"/>
                  </a:cubicBezTo>
                  <a:lnTo>
                    <a:pt x="0" y="207258"/>
                  </a:lnTo>
                  <a:cubicBezTo>
                    <a:pt x="0" y="92793"/>
                    <a:pt x="92793" y="0"/>
                    <a:pt x="20725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EC02D11C-AADB-6F50-4E78-3FB135CFEA2B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E890851B-A4B9-D225-8B90-CA46B3990CF6}"/>
              </a:ext>
            </a:extLst>
          </p:cNvPr>
          <p:cNvGrpSpPr/>
          <p:nvPr/>
        </p:nvGrpSpPr>
        <p:grpSpPr>
          <a:xfrm rot="-2940899">
            <a:off x="15867815" y="-5322149"/>
            <a:ext cx="3735403" cy="10997348"/>
            <a:chOff x="0" y="0"/>
            <a:chExt cx="983810" cy="289642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4C9FC42-AC99-A06D-B17F-B7C7ACDDEAFB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CC64A8A4-C180-176B-D49E-A06A18A569E2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1F081E1B-6D3B-943C-4C08-0DB7243AE1EE}"/>
              </a:ext>
            </a:extLst>
          </p:cNvPr>
          <p:cNvGrpSpPr/>
          <p:nvPr/>
        </p:nvGrpSpPr>
        <p:grpSpPr>
          <a:xfrm>
            <a:off x="-963492" y="9839325"/>
            <a:ext cx="20214983" cy="998879"/>
            <a:chOff x="0" y="0"/>
            <a:chExt cx="5324111" cy="263079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46F189E1-B8E2-ED7F-8A6E-F798C010F857}"/>
                </a:ext>
              </a:extLst>
            </p:cNvPr>
            <p:cNvSpPr/>
            <p:nvPr/>
          </p:nvSpPr>
          <p:spPr>
            <a:xfrm>
              <a:off x="0" y="0"/>
              <a:ext cx="5324111" cy="263079"/>
            </a:xfrm>
            <a:custGeom>
              <a:avLst/>
              <a:gdLst/>
              <a:ahLst/>
              <a:cxnLst/>
              <a:rect l="l" t="t" r="r" b="b"/>
              <a:pathLst>
                <a:path w="5324111" h="263079">
                  <a:moveTo>
                    <a:pt x="38298" y="0"/>
                  </a:moveTo>
                  <a:lnTo>
                    <a:pt x="5285813" y="0"/>
                  </a:lnTo>
                  <a:cubicBezTo>
                    <a:pt x="5295970" y="0"/>
                    <a:pt x="5305711" y="4035"/>
                    <a:pt x="5312894" y="11217"/>
                  </a:cubicBezTo>
                  <a:cubicBezTo>
                    <a:pt x="5320076" y="18399"/>
                    <a:pt x="5324111" y="28141"/>
                    <a:pt x="5324111" y="38298"/>
                  </a:cubicBezTo>
                  <a:lnTo>
                    <a:pt x="5324111" y="224781"/>
                  </a:lnTo>
                  <a:cubicBezTo>
                    <a:pt x="5324111" y="234938"/>
                    <a:pt x="5320076" y="244680"/>
                    <a:pt x="5312894" y="251862"/>
                  </a:cubicBezTo>
                  <a:cubicBezTo>
                    <a:pt x="5305711" y="259044"/>
                    <a:pt x="5295970" y="263079"/>
                    <a:pt x="5285813" y="263079"/>
                  </a:cubicBezTo>
                  <a:lnTo>
                    <a:pt x="38298" y="263079"/>
                  </a:lnTo>
                  <a:cubicBezTo>
                    <a:pt x="28141" y="263079"/>
                    <a:pt x="18399" y="259044"/>
                    <a:pt x="11217" y="251862"/>
                  </a:cubicBezTo>
                  <a:cubicBezTo>
                    <a:pt x="4035" y="244680"/>
                    <a:pt x="0" y="234938"/>
                    <a:pt x="0" y="224781"/>
                  </a:cubicBezTo>
                  <a:lnTo>
                    <a:pt x="0" y="38298"/>
                  </a:lnTo>
                  <a:cubicBezTo>
                    <a:pt x="0" y="28141"/>
                    <a:pt x="4035" y="18399"/>
                    <a:pt x="11217" y="11217"/>
                  </a:cubicBezTo>
                  <a:cubicBezTo>
                    <a:pt x="18399" y="4035"/>
                    <a:pt x="28141" y="0"/>
                    <a:pt x="3829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51260E64-6B28-9AE8-5060-0FFF85B65152}"/>
                </a:ext>
              </a:extLst>
            </p:cNvPr>
            <p:cNvSpPr txBox="1"/>
            <p:nvPr/>
          </p:nvSpPr>
          <p:spPr>
            <a:xfrm>
              <a:off x="0" y="-38100"/>
              <a:ext cx="5324111" cy="301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24242945-C9A0-CB29-8566-7C845EBAAA1E}"/>
              </a:ext>
            </a:extLst>
          </p:cNvPr>
          <p:cNvSpPr/>
          <p:nvPr/>
        </p:nvSpPr>
        <p:spPr>
          <a:xfrm>
            <a:off x="15395075" y="4495463"/>
            <a:ext cx="1042187" cy="964023"/>
          </a:xfrm>
          <a:custGeom>
            <a:avLst/>
            <a:gdLst/>
            <a:ahLst/>
            <a:cxnLst/>
            <a:rect l="l" t="t" r="r" b="b"/>
            <a:pathLst>
              <a:path w="1042187" h="964023">
                <a:moveTo>
                  <a:pt x="0" y="0"/>
                </a:moveTo>
                <a:lnTo>
                  <a:pt x="1042187" y="0"/>
                </a:lnTo>
                <a:lnTo>
                  <a:pt x="1042187" y="964023"/>
                </a:lnTo>
                <a:lnTo>
                  <a:pt x="0" y="964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CFBE82C0-E771-3DF4-275F-714A5121E460}"/>
              </a:ext>
            </a:extLst>
          </p:cNvPr>
          <p:cNvSpPr txBox="1"/>
          <p:nvPr/>
        </p:nvSpPr>
        <p:spPr>
          <a:xfrm>
            <a:off x="1435335" y="4465126"/>
            <a:ext cx="6947533" cy="3367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noProof="0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TFA – Taxa de frequência de acidentes</a:t>
            </a: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noProof="0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TFSA – Taxa de frequência SEM afastamento</a:t>
            </a:r>
          </a:p>
          <a:p>
            <a:pPr marL="342900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TFCA – Taxa de frequência COM afastamento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"/>
              </a:rPr>
              <a:t>TG – Taxa de gravidade</a:t>
            </a:r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C984CE5B-F29F-79E7-74D5-41D9A4F7B55C}"/>
              </a:ext>
            </a:extLst>
          </p:cNvPr>
          <p:cNvSpPr/>
          <p:nvPr/>
        </p:nvSpPr>
        <p:spPr>
          <a:xfrm>
            <a:off x="17245125" y="195690"/>
            <a:ext cx="980783" cy="1288480"/>
          </a:xfrm>
          <a:custGeom>
            <a:avLst/>
            <a:gdLst/>
            <a:ahLst/>
            <a:cxnLst/>
            <a:rect l="l" t="t" r="r" b="b"/>
            <a:pathLst>
              <a:path w="980783" h="1288480">
                <a:moveTo>
                  <a:pt x="0" y="0"/>
                </a:moveTo>
                <a:lnTo>
                  <a:pt x="980784" y="0"/>
                </a:lnTo>
                <a:lnTo>
                  <a:pt x="980784" y="1288480"/>
                </a:lnTo>
                <a:lnTo>
                  <a:pt x="0" y="1288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8127" t="-33332" r="-131866" b="-29370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9C9CF263-B7E4-5C3F-A31D-301B7C594EF8}"/>
              </a:ext>
            </a:extLst>
          </p:cNvPr>
          <p:cNvSpPr txBox="1"/>
          <p:nvPr/>
        </p:nvSpPr>
        <p:spPr>
          <a:xfrm>
            <a:off x="3992050" y="1162050"/>
            <a:ext cx="10303900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pt-BR" sz="6999" u="none" strike="noStrike" noProof="0" dirty="0">
                <a:solidFill>
                  <a:srgbClr val="FA9300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INDICADORES REATIVOS</a:t>
            </a: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64954250-682A-8C33-8C1E-79C765106534}"/>
              </a:ext>
            </a:extLst>
          </p:cNvPr>
          <p:cNvSpPr/>
          <p:nvPr/>
        </p:nvSpPr>
        <p:spPr>
          <a:xfrm flipH="1">
            <a:off x="13418208" y="1738879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1452885" y="0"/>
                </a:moveTo>
                <a:lnTo>
                  <a:pt x="0" y="0"/>
                </a:lnTo>
                <a:lnTo>
                  <a:pt x="0" y="529092"/>
                </a:lnTo>
                <a:lnTo>
                  <a:pt x="1452885" y="529092"/>
                </a:lnTo>
                <a:lnTo>
                  <a:pt x="14528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666DF271-E819-4D5C-D2CD-DE32293B8EAE}"/>
              </a:ext>
            </a:extLst>
          </p:cNvPr>
          <p:cNvSpPr/>
          <p:nvPr/>
        </p:nvSpPr>
        <p:spPr>
          <a:xfrm>
            <a:off x="3416907" y="1738879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0" y="0"/>
                </a:moveTo>
                <a:lnTo>
                  <a:pt x="1452885" y="0"/>
                </a:lnTo>
                <a:lnTo>
                  <a:pt x="1452885" y="529092"/>
                </a:lnTo>
                <a:lnTo>
                  <a:pt x="0" y="5290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75EEC77D-CAF2-FD52-2F22-4997CE1ED202}"/>
              </a:ext>
            </a:extLst>
          </p:cNvPr>
          <p:cNvGrpSpPr/>
          <p:nvPr/>
        </p:nvGrpSpPr>
        <p:grpSpPr>
          <a:xfrm>
            <a:off x="463028" y="2803928"/>
            <a:ext cx="5796997" cy="1425172"/>
            <a:chOff x="0" y="0"/>
            <a:chExt cx="1568303" cy="591021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DE6ACD4-93D8-CBD4-30F1-A2EFC7BE348F}"/>
                </a:ext>
              </a:extLst>
            </p:cNvPr>
            <p:cNvSpPr/>
            <p:nvPr/>
          </p:nvSpPr>
          <p:spPr>
            <a:xfrm>
              <a:off x="0" y="0"/>
              <a:ext cx="1568303" cy="591021"/>
            </a:xfrm>
            <a:custGeom>
              <a:avLst/>
              <a:gdLst/>
              <a:ahLst/>
              <a:cxnLst/>
              <a:rect l="l" t="t" r="r" b="b"/>
              <a:pathLst>
                <a:path w="1568303" h="591021">
                  <a:moveTo>
                    <a:pt x="65007" y="0"/>
                  </a:moveTo>
                  <a:lnTo>
                    <a:pt x="1503296" y="0"/>
                  </a:lnTo>
                  <a:cubicBezTo>
                    <a:pt x="1520537" y="0"/>
                    <a:pt x="1537072" y="6849"/>
                    <a:pt x="1549263" y="19040"/>
                  </a:cubicBezTo>
                  <a:cubicBezTo>
                    <a:pt x="1561454" y="31231"/>
                    <a:pt x="1568303" y="47766"/>
                    <a:pt x="1568303" y="65007"/>
                  </a:cubicBezTo>
                  <a:lnTo>
                    <a:pt x="1568303" y="526014"/>
                  </a:lnTo>
                  <a:cubicBezTo>
                    <a:pt x="1568303" y="561916"/>
                    <a:pt x="1539199" y="591021"/>
                    <a:pt x="1503296" y="591021"/>
                  </a:cubicBezTo>
                  <a:lnTo>
                    <a:pt x="65007" y="591021"/>
                  </a:lnTo>
                  <a:cubicBezTo>
                    <a:pt x="29105" y="591021"/>
                    <a:pt x="0" y="561916"/>
                    <a:pt x="0" y="526014"/>
                  </a:cubicBezTo>
                  <a:lnTo>
                    <a:pt x="0" y="65007"/>
                  </a:lnTo>
                  <a:cubicBezTo>
                    <a:pt x="0" y="29105"/>
                    <a:pt x="29105" y="0"/>
                    <a:pt x="65007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FE6893F-59D3-0FF5-8071-A315D88788C9}"/>
                </a:ext>
              </a:extLst>
            </p:cNvPr>
            <p:cNvSpPr txBox="1"/>
            <p:nvPr/>
          </p:nvSpPr>
          <p:spPr>
            <a:xfrm>
              <a:off x="0" y="-38100"/>
              <a:ext cx="1568303" cy="629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2642D153-4BBC-AF0F-30EF-185CD06C30A5}"/>
              </a:ext>
            </a:extLst>
          </p:cNvPr>
          <p:cNvSpPr txBox="1"/>
          <p:nvPr/>
        </p:nvSpPr>
        <p:spPr>
          <a:xfrm>
            <a:off x="1028699" y="3248299"/>
            <a:ext cx="4898167" cy="751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noProof="0" dirty="0">
                <a:solidFill>
                  <a:schemeClr val="tx2"/>
                </a:solidFill>
                <a:latin typeface="B612 Bold"/>
                <a:ea typeface="B612 Bold"/>
                <a:cs typeface="B612 Bold"/>
                <a:sym typeface="B612 Bold"/>
              </a:rPr>
              <a:t>GESTÃO DE ACIDENTES DE TRABALHO</a:t>
            </a:r>
          </a:p>
        </p:txBody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id="{889B0DBF-C753-C3B8-28F1-664DCC965AC6}"/>
              </a:ext>
            </a:extLst>
          </p:cNvPr>
          <p:cNvSpPr txBox="1"/>
          <p:nvPr/>
        </p:nvSpPr>
        <p:spPr>
          <a:xfrm>
            <a:off x="11550803" y="4465126"/>
            <a:ext cx="4824691" cy="3461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Indicadores que preveem problemas, identificando antes que algo ruim possa comprometer a gestão</a:t>
            </a:r>
            <a:endParaRPr lang="pt-BR" sz="2400" b="1" noProof="0" dirty="0">
              <a:latin typeface="B612 Bold" panose="020B0604020202020204" charset="0"/>
              <a:ea typeface="B612"/>
              <a:cs typeface="B612"/>
              <a:sym typeface="B612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6D4A7C6-034E-2F0A-4213-43538703B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5195" y="2772927"/>
            <a:ext cx="8487960" cy="5973009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BFD00ED0-6EE1-6C40-A2D4-5F0932E0435C}"/>
              </a:ext>
            </a:extLst>
          </p:cNvPr>
          <p:cNvSpPr/>
          <p:nvPr/>
        </p:nvSpPr>
        <p:spPr>
          <a:xfrm>
            <a:off x="14775684" y="3056831"/>
            <a:ext cx="2642755" cy="10565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76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F7AFF-131A-B838-0FB8-80BFE8972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>
            <a:extLst>
              <a:ext uri="{FF2B5EF4-FFF2-40B4-BE49-F238E27FC236}">
                <a16:creationId xmlns:a16="http://schemas.microsoft.com/office/drawing/2014/main" id="{B94F5FD5-64E4-8364-8E28-9DDDAD8A544F}"/>
              </a:ext>
            </a:extLst>
          </p:cNvPr>
          <p:cNvGrpSpPr/>
          <p:nvPr/>
        </p:nvGrpSpPr>
        <p:grpSpPr>
          <a:xfrm rot="-2970277">
            <a:off x="11909540" y="-8011861"/>
            <a:ext cx="3735403" cy="10997348"/>
            <a:chOff x="0" y="0"/>
            <a:chExt cx="983810" cy="289642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52E1BE92-9B47-5E5F-39D6-31612B4A782E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07258" y="0"/>
                  </a:moveTo>
                  <a:lnTo>
                    <a:pt x="776552" y="0"/>
                  </a:lnTo>
                  <a:cubicBezTo>
                    <a:pt x="891018" y="0"/>
                    <a:pt x="983810" y="92793"/>
                    <a:pt x="983810" y="207258"/>
                  </a:cubicBezTo>
                  <a:lnTo>
                    <a:pt x="983810" y="2689163"/>
                  </a:lnTo>
                  <a:cubicBezTo>
                    <a:pt x="983810" y="2803628"/>
                    <a:pt x="891018" y="2896421"/>
                    <a:pt x="776552" y="2896421"/>
                  </a:cubicBezTo>
                  <a:lnTo>
                    <a:pt x="207258" y="2896421"/>
                  </a:lnTo>
                  <a:cubicBezTo>
                    <a:pt x="92793" y="2896421"/>
                    <a:pt x="0" y="2803628"/>
                    <a:pt x="0" y="2689163"/>
                  </a:cubicBezTo>
                  <a:lnTo>
                    <a:pt x="0" y="207258"/>
                  </a:lnTo>
                  <a:cubicBezTo>
                    <a:pt x="0" y="92793"/>
                    <a:pt x="92793" y="0"/>
                    <a:pt x="20725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873CF5AA-2F5F-9EE6-00D1-A2CDCE245F10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5213BB4F-DCD8-0C7D-CF48-2A016AC523A3}"/>
              </a:ext>
            </a:extLst>
          </p:cNvPr>
          <p:cNvGrpSpPr/>
          <p:nvPr/>
        </p:nvGrpSpPr>
        <p:grpSpPr>
          <a:xfrm rot="-2940899">
            <a:off x="15867815" y="-5322149"/>
            <a:ext cx="3735403" cy="10997348"/>
            <a:chOff x="0" y="0"/>
            <a:chExt cx="983810" cy="289642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4811E83-268C-96DD-AC1E-841618DED3B7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58C5DC13-605A-5838-337A-51B109DF9256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88B2AECD-FF75-8220-986E-B6905EAB516F}"/>
              </a:ext>
            </a:extLst>
          </p:cNvPr>
          <p:cNvGrpSpPr/>
          <p:nvPr/>
        </p:nvGrpSpPr>
        <p:grpSpPr>
          <a:xfrm>
            <a:off x="-963492" y="9839325"/>
            <a:ext cx="20214983" cy="998879"/>
            <a:chOff x="0" y="0"/>
            <a:chExt cx="5324111" cy="263079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5ED37E0B-5B50-F817-9AC0-BE594E385C9C}"/>
                </a:ext>
              </a:extLst>
            </p:cNvPr>
            <p:cNvSpPr/>
            <p:nvPr/>
          </p:nvSpPr>
          <p:spPr>
            <a:xfrm>
              <a:off x="0" y="0"/>
              <a:ext cx="5324111" cy="263079"/>
            </a:xfrm>
            <a:custGeom>
              <a:avLst/>
              <a:gdLst/>
              <a:ahLst/>
              <a:cxnLst/>
              <a:rect l="l" t="t" r="r" b="b"/>
              <a:pathLst>
                <a:path w="5324111" h="263079">
                  <a:moveTo>
                    <a:pt x="38298" y="0"/>
                  </a:moveTo>
                  <a:lnTo>
                    <a:pt x="5285813" y="0"/>
                  </a:lnTo>
                  <a:cubicBezTo>
                    <a:pt x="5295970" y="0"/>
                    <a:pt x="5305711" y="4035"/>
                    <a:pt x="5312894" y="11217"/>
                  </a:cubicBezTo>
                  <a:cubicBezTo>
                    <a:pt x="5320076" y="18399"/>
                    <a:pt x="5324111" y="28141"/>
                    <a:pt x="5324111" y="38298"/>
                  </a:cubicBezTo>
                  <a:lnTo>
                    <a:pt x="5324111" y="224781"/>
                  </a:lnTo>
                  <a:cubicBezTo>
                    <a:pt x="5324111" y="234938"/>
                    <a:pt x="5320076" y="244680"/>
                    <a:pt x="5312894" y="251862"/>
                  </a:cubicBezTo>
                  <a:cubicBezTo>
                    <a:pt x="5305711" y="259044"/>
                    <a:pt x="5295970" y="263079"/>
                    <a:pt x="5285813" y="263079"/>
                  </a:cubicBezTo>
                  <a:lnTo>
                    <a:pt x="38298" y="263079"/>
                  </a:lnTo>
                  <a:cubicBezTo>
                    <a:pt x="28141" y="263079"/>
                    <a:pt x="18399" y="259044"/>
                    <a:pt x="11217" y="251862"/>
                  </a:cubicBezTo>
                  <a:cubicBezTo>
                    <a:pt x="4035" y="244680"/>
                    <a:pt x="0" y="234938"/>
                    <a:pt x="0" y="224781"/>
                  </a:cubicBezTo>
                  <a:lnTo>
                    <a:pt x="0" y="38298"/>
                  </a:lnTo>
                  <a:cubicBezTo>
                    <a:pt x="0" y="28141"/>
                    <a:pt x="4035" y="18399"/>
                    <a:pt x="11217" y="11217"/>
                  </a:cubicBezTo>
                  <a:cubicBezTo>
                    <a:pt x="18399" y="4035"/>
                    <a:pt x="28141" y="0"/>
                    <a:pt x="3829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8A6C2322-2A51-AA30-8A81-EFB387B81895}"/>
                </a:ext>
              </a:extLst>
            </p:cNvPr>
            <p:cNvSpPr txBox="1"/>
            <p:nvPr/>
          </p:nvSpPr>
          <p:spPr>
            <a:xfrm>
              <a:off x="0" y="-38100"/>
              <a:ext cx="5324111" cy="301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BBD7E0CE-278F-5DB6-6607-598FBB9DC98A}"/>
              </a:ext>
            </a:extLst>
          </p:cNvPr>
          <p:cNvSpPr/>
          <p:nvPr/>
        </p:nvSpPr>
        <p:spPr>
          <a:xfrm>
            <a:off x="15395075" y="4495463"/>
            <a:ext cx="1042187" cy="964023"/>
          </a:xfrm>
          <a:custGeom>
            <a:avLst/>
            <a:gdLst/>
            <a:ahLst/>
            <a:cxnLst/>
            <a:rect l="l" t="t" r="r" b="b"/>
            <a:pathLst>
              <a:path w="1042187" h="964023">
                <a:moveTo>
                  <a:pt x="0" y="0"/>
                </a:moveTo>
                <a:lnTo>
                  <a:pt x="1042187" y="0"/>
                </a:lnTo>
                <a:lnTo>
                  <a:pt x="1042187" y="964023"/>
                </a:lnTo>
                <a:lnTo>
                  <a:pt x="0" y="964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F1C881F1-51A7-55A2-A406-5F3CEB0C7C8C}"/>
              </a:ext>
            </a:extLst>
          </p:cNvPr>
          <p:cNvSpPr/>
          <p:nvPr/>
        </p:nvSpPr>
        <p:spPr>
          <a:xfrm>
            <a:off x="17245125" y="195690"/>
            <a:ext cx="980783" cy="1288480"/>
          </a:xfrm>
          <a:custGeom>
            <a:avLst/>
            <a:gdLst/>
            <a:ahLst/>
            <a:cxnLst/>
            <a:rect l="l" t="t" r="r" b="b"/>
            <a:pathLst>
              <a:path w="980783" h="1288480">
                <a:moveTo>
                  <a:pt x="0" y="0"/>
                </a:moveTo>
                <a:lnTo>
                  <a:pt x="980784" y="0"/>
                </a:lnTo>
                <a:lnTo>
                  <a:pt x="980784" y="1288480"/>
                </a:lnTo>
                <a:lnTo>
                  <a:pt x="0" y="1288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8127" t="-33332" r="-131866" b="-29370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C24A3526-C124-CB1C-0873-37C2EA3F570B}"/>
              </a:ext>
            </a:extLst>
          </p:cNvPr>
          <p:cNvSpPr txBox="1"/>
          <p:nvPr/>
        </p:nvSpPr>
        <p:spPr>
          <a:xfrm>
            <a:off x="3992050" y="1162050"/>
            <a:ext cx="10303900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pt-BR" sz="6999" u="none" strike="noStrike" noProof="0" dirty="0">
                <a:solidFill>
                  <a:srgbClr val="FA9300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INDICADORES REATIVOS</a:t>
            </a: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3A805EAE-6D74-5420-E1F7-26BA68367DCC}"/>
              </a:ext>
            </a:extLst>
          </p:cNvPr>
          <p:cNvSpPr/>
          <p:nvPr/>
        </p:nvSpPr>
        <p:spPr>
          <a:xfrm flipH="1">
            <a:off x="13418208" y="1738879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1452885" y="0"/>
                </a:moveTo>
                <a:lnTo>
                  <a:pt x="0" y="0"/>
                </a:lnTo>
                <a:lnTo>
                  <a:pt x="0" y="529092"/>
                </a:lnTo>
                <a:lnTo>
                  <a:pt x="1452885" y="529092"/>
                </a:lnTo>
                <a:lnTo>
                  <a:pt x="14528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0D881715-B30C-A561-FF2E-EBC54C6E5303}"/>
              </a:ext>
            </a:extLst>
          </p:cNvPr>
          <p:cNvSpPr/>
          <p:nvPr/>
        </p:nvSpPr>
        <p:spPr>
          <a:xfrm>
            <a:off x="3416907" y="1738879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0" y="0"/>
                </a:moveTo>
                <a:lnTo>
                  <a:pt x="1452885" y="0"/>
                </a:lnTo>
                <a:lnTo>
                  <a:pt x="1452885" y="529092"/>
                </a:lnTo>
                <a:lnTo>
                  <a:pt x="0" y="5290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84D4A47D-4265-F2A7-9BD7-3F771B35F56D}"/>
              </a:ext>
            </a:extLst>
          </p:cNvPr>
          <p:cNvGrpSpPr/>
          <p:nvPr/>
        </p:nvGrpSpPr>
        <p:grpSpPr>
          <a:xfrm>
            <a:off x="412201" y="2854718"/>
            <a:ext cx="2198143" cy="3149262"/>
            <a:chOff x="0" y="-38100"/>
            <a:chExt cx="1815188" cy="176752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6F957BB-2436-E268-F2D2-45EC943059AD}"/>
                </a:ext>
              </a:extLst>
            </p:cNvPr>
            <p:cNvSpPr/>
            <p:nvPr/>
          </p:nvSpPr>
          <p:spPr>
            <a:xfrm>
              <a:off x="246885" y="1138399"/>
              <a:ext cx="1568303" cy="591021"/>
            </a:xfrm>
            <a:custGeom>
              <a:avLst/>
              <a:gdLst/>
              <a:ahLst/>
              <a:cxnLst/>
              <a:rect l="l" t="t" r="r" b="b"/>
              <a:pathLst>
                <a:path w="1568303" h="591021">
                  <a:moveTo>
                    <a:pt x="65007" y="0"/>
                  </a:moveTo>
                  <a:lnTo>
                    <a:pt x="1503296" y="0"/>
                  </a:lnTo>
                  <a:cubicBezTo>
                    <a:pt x="1520537" y="0"/>
                    <a:pt x="1537072" y="6849"/>
                    <a:pt x="1549263" y="19040"/>
                  </a:cubicBezTo>
                  <a:cubicBezTo>
                    <a:pt x="1561454" y="31231"/>
                    <a:pt x="1568303" y="47766"/>
                    <a:pt x="1568303" y="65007"/>
                  </a:cubicBezTo>
                  <a:lnTo>
                    <a:pt x="1568303" y="526014"/>
                  </a:lnTo>
                  <a:cubicBezTo>
                    <a:pt x="1568303" y="561916"/>
                    <a:pt x="1539199" y="591021"/>
                    <a:pt x="1503296" y="591021"/>
                  </a:cubicBezTo>
                  <a:lnTo>
                    <a:pt x="65007" y="591021"/>
                  </a:lnTo>
                  <a:cubicBezTo>
                    <a:pt x="29105" y="591021"/>
                    <a:pt x="0" y="561916"/>
                    <a:pt x="0" y="526014"/>
                  </a:cubicBezTo>
                  <a:lnTo>
                    <a:pt x="0" y="65007"/>
                  </a:lnTo>
                  <a:cubicBezTo>
                    <a:pt x="0" y="29105"/>
                    <a:pt x="29105" y="0"/>
                    <a:pt x="65007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748F193-8DDB-A0CE-1178-1FEC8A005775}"/>
                </a:ext>
              </a:extLst>
            </p:cNvPr>
            <p:cNvSpPr txBox="1"/>
            <p:nvPr/>
          </p:nvSpPr>
          <p:spPr>
            <a:xfrm>
              <a:off x="0" y="-38100"/>
              <a:ext cx="1568303" cy="629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22AF55EF-514A-23A2-464B-526059868B8A}"/>
              </a:ext>
            </a:extLst>
          </p:cNvPr>
          <p:cNvSpPr txBox="1"/>
          <p:nvPr/>
        </p:nvSpPr>
        <p:spPr>
          <a:xfrm>
            <a:off x="1210842" y="5348382"/>
            <a:ext cx="1379855" cy="392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noProof="0" dirty="0">
                <a:solidFill>
                  <a:schemeClr val="tx2"/>
                </a:solidFill>
                <a:latin typeface="B612 Bold"/>
                <a:ea typeface="B612 Bold"/>
                <a:cs typeface="B612 Bold"/>
                <a:sym typeface="B612 Bold"/>
              </a:rPr>
              <a:t>TFA =</a:t>
            </a:r>
          </a:p>
        </p:txBody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id="{EC719021-9BBB-CD9F-0001-DE52F73A5E09}"/>
              </a:ext>
            </a:extLst>
          </p:cNvPr>
          <p:cNvSpPr txBox="1"/>
          <p:nvPr/>
        </p:nvSpPr>
        <p:spPr>
          <a:xfrm>
            <a:off x="11550803" y="4465126"/>
            <a:ext cx="4824691" cy="3461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Indicadores que preveem problemas, identificando antes que algo ruim possa comprometer a gestão</a:t>
            </a:r>
            <a:endParaRPr lang="pt-BR" sz="2400" b="1" noProof="0" dirty="0">
              <a:latin typeface="B612 Bold" panose="020B0604020202020204" charset="0"/>
              <a:ea typeface="B612"/>
              <a:cs typeface="B612"/>
              <a:sym typeface="B612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141851AA-74C5-945D-0C11-638DF5A51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14864" y="3717407"/>
            <a:ext cx="6629165" cy="5111863"/>
          </a:xfrm>
          <a:prstGeom prst="rect">
            <a:avLst/>
          </a:prstGeom>
        </p:spPr>
      </p:pic>
      <p:grpSp>
        <p:nvGrpSpPr>
          <p:cNvPr id="11" name="Group 5">
            <a:extLst>
              <a:ext uri="{FF2B5EF4-FFF2-40B4-BE49-F238E27FC236}">
                <a16:creationId xmlns:a16="http://schemas.microsoft.com/office/drawing/2014/main" id="{68CD529E-121D-1FDB-D71C-04557E4DFC9E}"/>
              </a:ext>
            </a:extLst>
          </p:cNvPr>
          <p:cNvGrpSpPr/>
          <p:nvPr/>
        </p:nvGrpSpPr>
        <p:grpSpPr>
          <a:xfrm>
            <a:off x="2194810" y="873190"/>
            <a:ext cx="6319102" cy="5567118"/>
            <a:chOff x="0" y="-38100"/>
            <a:chExt cx="1815188" cy="176752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FB6D4EE-AACE-335B-98FC-FD946A4E48A7}"/>
                </a:ext>
              </a:extLst>
            </p:cNvPr>
            <p:cNvSpPr/>
            <p:nvPr/>
          </p:nvSpPr>
          <p:spPr>
            <a:xfrm>
              <a:off x="246885" y="1138399"/>
              <a:ext cx="1568303" cy="591021"/>
            </a:xfrm>
            <a:custGeom>
              <a:avLst/>
              <a:gdLst/>
              <a:ahLst/>
              <a:cxnLst/>
              <a:rect l="l" t="t" r="r" b="b"/>
              <a:pathLst>
                <a:path w="1568303" h="591021">
                  <a:moveTo>
                    <a:pt x="65007" y="0"/>
                  </a:moveTo>
                  <a:lnTo>
                    <a:pt x="1503296" y="0"/>
                  </a:lnTo>
                  <a:cubicBezTo>
                    <a:pt x="1520537" y="0"/>
                    <a:pt x="1537072" y="6849"/>
                    <a:pt x="1549263" y="19040"/>
                  </a:cubicBezTo>
                  <a:cubicBezTo>
                    <a:pt x="1561454" y="31231"/>
                    <a:pt x="1568303" y="47766"/>
                    <a:pt x="1568303" y="65007"/>
                  </a:cubicBezTo>
                  <a:lnTo>
                    <a:pt x="1568303" y="526014"/>
                  </a:lnTo>
                  <a:cubicBezTo>
                    <a:pt x="1568303" y="561916"/>
                    <a:pt x="1539199" y="591021"/>
                    <a:pt x="1503296" y="591021"/>
                  </a:cubicBezTo>
                  <a:lnTo>
                    <a:pt x="65007" y="591021"/>
                  </a:lnTo>
                  <a:cubicBezTo>
                    <a:pt x="29105" y="591021"/>
                    <a:pt x="0" y="561916"/>
                    <a:pt x="0" y="526014"/>
                  </a:cubicBezTo>
                  <a:lnTo>
                    <a:pt x="0" y="65007"/>
                  </a:lnTo>
                  <a:cubicBezTo>
                    <a:pt x="0" y="29105"/>
                    <a:pt x="29105" y="0"/>
                    <a:pt x="65007" y="0"/>
                  </a:cubicBezTo>
                  <a:close/>
                </a:path>
              </a:pathLst>
            </a:custGeom>
            <a:solidFill>
              <a:srgbClr val="514AF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124225B1-F43D-3B22-2B04-D5615CC63229}"/>
                </a:ext>
              </a:extLst>
            </p:cNvPr>
            <p:cNvSpPr txBox="1"/>
            <p:nvPr/>
          </p:nvSpPr>
          <p:spPr>
            <a:xfrm>
              <a:off x="0" y="-38100"/>
              <a:ext cx="1568303" cy="629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14" name="TextBox 31">
            <a:extLst>
              <a:ext uri="{FF2B5EF4-FFF2-40B4-BE49-F238E27FC236}">
                <a16:creationId xmlns:a16="http://schemas.microsoft.com/office/drawing/2014/main" id="{B1459FF1-2C6A-CDCB-4E7E-3142D524C1E8}"/>
              </a:ext>
            </a:extLst>
          </p:cNvPr>
          <p:cNvSpPr txBox="1"/>
          <p:nvPr/>
        </p:nvSpPr>
        <p:spPr>
          <a:xfrm>
            <a:off x="4178671" y="5117880"/>
            <a:ext cx="3212730" cy="392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noProof="0" dirty="0">
                <a:solidFill>
                  <a:schemeClr val="bg1"/>
                </a:solidFill>
                <a:latin typeface="B612 Bold"/>
                <a:ea typeface="B612 Bold"/>
                <a:cs typeface="B612 Bold"/>
                <a:sym typeface="B612 Bold"/>
              </a:rPr>
              <a:t>NA x 1.000.000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D3D3261B-ADD0-9FD7-2C99-065DC19A63C2}"/>
              </a:ext>
            </a:extLst>
          </p:cNvPr>
          <p:cNvSpPr txBox="1"/>
          <p:nvPr/>
        </p:nvSpPr>
        <p:spPr>
          <a:xfrm>
            <a:off x="5410200" y="5718792"/>
            <a:ext cx="1515739" cy="392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noProof="0" dirty="0">
                <a:solidFill>
                  <a:schemeClr val="bg1"/>
                </a:solidFill>
                <a:latin typeface="B612 Bold"/>
                <a:ea typeface="B612 Bold"/>
                <a:cs typeface="B612 Bold"/>
                <a:sym typeface="B612 Bold"/>
              </a:rPr>
              <a:t>HHT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4C240B53-FEF0-9851-F6C3-960F1161C605}"/>
              </a:ext>
            </a:extLst>
          </p:cNvPr>
          <p:cNvCxnSpPr/>
          <p:nvPr/>
        </p:nvCxnSpPr>
        <p:spPr>
          <a:xfrm>
            <a:off x="3810000" y="5534869"/>
            <a:ext cx="3962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1">
            <a:extLst>
              <a:ext uri="{FF2B5EF4-FFF2-40B4-BE49-F238E27FC236}">
                <a16:creationId xmlns:a16="http://schemas.microsoft.com/office/drawing/2014/main" id="{D370E17A-D296-1A06-715E-F70E040C1EFA}"/>
              </a:ext>
            </a:extLst>
          </p:cNvPr>
          <p:cNvSpPr txBox="1"/>
          <p:nvPr/>
        </p:nvSpPr>
        <p:spPr>
          <a:xfrm>
            <a:off x="1086152" y="6869374"/>
            <a:ext cx="630524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noProof="0" dirty="0">
                <a:solidFill>
                  <a:schemeClr val="tx2"/>
                </a:solidFill>
                <a:latin typeface="B612 Bold"/>
                <a:ea typeface="B612 Bold"/>
                <a:cs typeface="B612 Bold"/>
                <a:sym typeface="B612 Bold"/>
              </a:rPr>
              <a:t>Onde:</a:t>
            </a:r>
          </a:p>
          <a:p>
            <a:pPr algn="just">
              <a:lnSpc>
                <a:spcPct val="150000"/>
              </a:lnSpc>
            </a:pPr>
            <a:r>
              <a:rPr lang="pt-BR" sz="3200" b="1" dirty="0">
                <a:solidFill>
                  <a:schemeClr val="tx2"/>
                </a:solidFill>
                <a:latin typeface="B612 Bold"/>
                <a:ea typeface="B612 Bold"/>
                <a:cs typeface="B612 Bold"/>
                <a:sym typeface="B612 Bold"/>
              </a:rPr>
              <a:t>NA = número de acidentes</a:t>
            </a:r>
          </a:p>
          <a:p>
            <a:pPr algn="just">
              <a:lnSpc>
                <a:spcPct val="150000"/>
              </a:lnSpc>
            </a:pPr>
            <a:r>
              <a:rPr lang="pt-BR" sz="3200" b="1" noProof="0" dirty="0">
                <a:solidFill>
                  <a:schemeClr val="tx2"/>
                </a:solidFill>
                <a:latin typeface="B612 Bold"/>
                <a:ea typeface="B612 Bold"/>
                <a:cs typeface="B612 Bold"/>
                <a:sym typeface="B612 Bold"/>
              </a:rPr>
              <a:t>HHT = homem hora trabalhada</a:t>
            </a:r>
          </a:p>
        </p:txBody>
      </p:sp>
    </p:spTree>
    <p:extLst>
      <p:ext uri="{BB962C8B-B14F-4D97-AF65-F5344CB8AC3E}">
        <p14:creationId xmlns:p14="http://schemas.microsoft.com/office/powerpoint/2010/main" val="358178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4A944-0E69-65F3-5C23-C0DE2FB50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>
            <a:extLst>
              <a:ext uri="{FF2B5EF4-FFF2-40B4-BE49-F238E27FC236}">
                <a16:creationId xmlns:a16="http://schemas.microsoft.com/office/drawing/2014/main" id="{1B4EAAB5-1061-8A19-4A88-C01F6C9F7E25}"/>
              </a:ext>
            </a:extLst>
          </p:cNvPr>
          <p:cNvGrpSpPr/>
          <p:nvPr/>
        </p:nvGrpSpPr>
        <p:grpSpPr>
          <a:xfrm rot="-2970277">
            <a:off x="11909540" y="-8011861"/>
            <a:ext cx="3735403" cy="10997348"/>
            <a:chOff x="0" y="0"/>
            <a:chExt cx="983810" cy="289642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7179148-2B59-A151-D209-0D5FA48AF70F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07258" y="0"/>
                  </a:moveTo>
                  <a:lnTo>
                    <a:pt x="776552" y="0"/>
                  </a:lnTo>
                  <a:cubicBezTo>
                    <a:pt x="891018" y="0"/>
                    <a:pt x="983810" y="92793"/>
                    <a:pt x="983810" y="207258"/>
                  </a:cubicBezTo>
                  <a:lnTo>
                    <a:pt x="983810" y="2689163"/>
                  </a:lnTo>
                  <a:cubicBezTo>
                    <a:pt x="983810" y="2803628"/>
                    <a:pt x="891018" y="2896421"/>
                    <a:pt x="776552" y="2896421"/>
                  </a:cubicBezTo>
                  <a:lnTo>
                    <a:pt x="207258" y="2896421"/>
                  </a:lnTo>
                  <a:cubicBezTo>
                    <a:pt x="92793" y="2896421"/>
                    <a:pt x="0" y="2803628"/>
                    <a:pt x="0" y="2689163"/>
                  </a:cubicBezTo>
                  <a:lnTo>
                    <a:pt x="0" y="207258"/>
                  </a:lnTo>
                  <a:cubicBezTo>
                    <a:pt x="0" y="92793"/>
                    <a:pt x="92793" y="0"/>
                    <a:pt x="20725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DECCF840-A91F-B2D8-8F94-767D108D508F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CF8C8F05-1B3B-CF91-A8BE-9BE98B4809FD}"/>
              </a:ext>
            </a:extLst>
          </p:cNvPr>
          <p:cNvGrpSpPr/>
          <p:nvPr/>
        </p:nvGrpSpPr>
        <p:grpSpPr>
          <a:xfrm rot="-2940899">
            <a:off x="15867815" y="-5322149"/>
            <a:ext cx="3735403" cy="10997348"/>
            <a:chOff x="0" y="0"/>
            <a:chExt cx="983810" cy="289642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9DE4676-8BF5-64C7-25DE-8500D1BF6897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959916B0-6DBE-5837-788E-3B0B4C33E2CB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B9226EDC-518B-2336-57B9-FAC60277893D}"/>
              </a:ext>
            </a:extLst>
          </p:cNvPr>
          <p:cNvGrpSpPr/>
          <p:nvPr/>
        </p:nvGrpSpPr>
        <p:grpSpPr>
          <a:xfrm>
            <a:off x="-963492" y="9839325"/>
            <a:ext cx="20214983" cy="998879"/>
            <a:chOff x="0" y="0"/>
            <a:chExt cx="5324111" cy="263079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91F9E145-C93D-42AA-68B0-B5DEE9DD766C}"/>
                </a:ext>
              </a:extLst>
            </p:cNvPr>
            <p:cNvSpPr/>
            <p:nvPr/>
          </p:nvSpPr>
          <p:spPr>
            <a:xfrm>
              <a:off x="0" y="0"/>
              <a:ext cx="5324111" cy="263079"/>
            </a:xfrm>
            <a:custGeom>
              <a:avLst/>
              <a:gdLst/>
              <a:ahLst/>
              <a:cxnLst/>
              <a:rect l="l" t="t" r="r" b="b"/>
              <a:pathLst>
                <a:path w="5324111" h="263079">
                  <a:moveTo>
                    <a:pt x="38298" y="0"/>
                  </a:moveTo>
                  <a:lnTo>
                    <a:pt x="5285813" y="0"/>
                  </a:lnTo>
                  <a:cubicBezTo>
                    <a:pt x="5295970" y="0"/>
                    <a:pt x="5305711" y="4035"/>
                    <a:pt x="5312894" y="11217"/>
                  </a:cubicBezTo>
                  <a:cubicBezTo>
                    <a:pt x="5320076" y="18399"/>
                    <a:pt x="5324111" y="28141"/>
                    <a:pt x="5324111" y="38298"/>
                  </a:cubicBezTo>
                  <a:lnTo>
                    <a:pt x="5324111" y="224781"/>
                  </a:lnTo>
                  <a:cubicBezTo>
                    <a:pt x="5324111" y="234938"/>
                    <a:pt x="5320076" y="244680"/>
                    <a:pt x="5312894" y="251862"/>
                  </a:cubicBezTo>
                  <a:cubicBezTo>
                    <a:pt x="5305711" y="259044"/>
                    <a:pt x="5295970" y="263079"/>
                    <a:pt x="5285813" y="263079"/>
                  </a:cubicBezTo>
                  <a:lnTo>
                    <a:pt x="38298" y="263079"/>
                  </a:lnTo>
                  <a:cubicBezTo>
                    <a:pt x="28141" y="263079"/>
                    <a:pt x="18399" y="259044"/>
                    <a:pt x="11217" y="251862"/>
                  </a:cubicBezTo>
                  <a:cubicBezTo>
                    <a:pt x="4035" y="244680"/>
                    <a:pt x="0" y="234938"/>
                    <a:pt x="0" y="224781"/>
                  </a:cubicBezTo>
                  <a:lnTo>
                    <a:pt x="0" y="38298"/>
                  </a:lnTo>
                  <a:cubicBezTo>
                    <a:pt x="0" y="28141"/>
                    <a:pt x="4035" y="18399"/>
                    <a:pt x="11217" y="11217"/>
                  </a:cubicBezTo>
                  <a:cubicBezTo>
                    <a:pt x="18399" y="4035"/>
                    <a:pt x="28141" y="0"/>
                    <a:pt x="3829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B102898C-5EBF-4B78-AD1E-F24C1423E435}"/>
                </a:ext>
              </a:extLst>
            </p:cNvPr>
            <p:cNvSpPr txBox="1"/>
            <p:nvPr/>
          </p:nvSpPr>
          <p:spPr>
            <a:xfrm>
              <a:off x="0" y="-38100"/>
              <a:ext cx="5324111" cy="301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C5ACDD48-DE5C-6457-D370-34B5C13F35E9}"/>
              </a:ext>
            </a:extLst>
          </p:cNvPr>
          <p:cNvSpPr/>
          <p:nvPr/>
        </p:nvSpPr>
        <p:spPr>
          <a:xfrm>
            <a:off x="15395075" y="4495463"/>
            <a:ext cx="1042187" cy="964023"/>
          </a:xfrm>
          <a:custGeom>
            <a:avLst/>
            <a:gdLst/>
            <a:ahLst/>
            <a:cxnLst/>
            <a:rect l="l" t="t" r="r" b="b"/>
            <a:pathLst>
              <a:path w="1042187" h="964023">
                <a:moveTo>
                  <a:pt x="0" y="0"/>
                </a:moveTo>
                <a:lnTo>
                  <a:pt x="1042187" y="0"/>
                </a:lnTo>
                <a:lnTo>
                  <a:pt x="1042187" y="964023"/>
                </a:lnTo>
                <a:lnTo>
                  <a:pt x="0" y="964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C75CEA2E-28F0-EB32-02BF-192DC459AD01}"/>
              </a:ext>
            </a:extLst>
          </p:cNvPr>
          <p:cNvSpPr/>
          <p:nvPr/>
        </p:nvSpPr>
        <p:spPr>
          <a:xfrm>
            <a:off x="17245125" y="195690"/>
            <a:ext cx="980783" cy="1288480"/>
          </a:xfrm>
          <a:custGeom>
            <a:avLst/>
            <a:gdLst/>
            <a:ahLst/>
            <a:cxnLst/>
            <a:rect l="l" t="t" r="r" b="b"/>
            <a:pathLst>
              <a:path w="980783" h="1288480">
                <a:moveTo>
                  <a:pt x="0" y="0"/>
                </a:moveTo>
                <a:lnTo>
                  <a:pt x="980784" y="0"/>
                </a:lnTo>
                <a:lnTo>
                  <a:pt x="980784" y="1288480"/>
                </a:lnTo>
                <a:lnTo>
                  <a:pt x="0" y="1288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8127" t="-33332" r="-131866" b="-29370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209A0754-37D9-ACA9-F1B8-51ADE519D3B7}"/>
              </a:ext>
            </a:extLst>
          </p:cNvPr>
          <p:cNvSpPr txBox="1"/>
          <p:nvPr/>
        </p:nvSpPr>
        <p:spPr>
          <a:xfrm>
            <a:off x="3992050" y="1162050"/>
            <a:ext cx="10303900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pt-BR" sz="6999" u="none" strike="noStrike" noProof="0" dirty="0">
                <a:solidFill>
                  <a:srgbClr val="FA9300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INDICADORES REATIVOS</a:t>
            </a: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5D0146E9-5C55-8CE0-A27C-379E706A0E72}"/>
              </a:ext>
            </a:extLst>
          </p:cNvPr>
          <p:cNvSpPr/>
          <p:nvPr/>
        </p:nvSpPr>
        <p:spPr>
          <a:xfrm flipH="1">
            <a:off x="13418208" y="1738879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1452885" y="0"/>
                </a:moveTo>
                <a:lnTo>
                  <a:pt x="0" y="0"/>
                </a:lnTo>
                <a:lnTo>
                  <a:pt x="0" y="529092"/>
                </a:lnTo>
                <a:lnTo>
                  <a:pt x="1452885" y="529092"/>
                </a:lnTo>
                <a:lnTo>
                  <a:pt x="14528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1D9DAFB1-A959-4426-20BA-F81BF458DEDF}"/>
              </a:ext>
            </a:extLst>
          </p:cNvPr>
          <p:cNvSpPr/>
          <p:nvPr/>
        </p:nvSpPr>
        <p:spPr>
          <a:xfrm>
            <a:off x="3416907" y="1738879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0" y="0"/>
                </a:moveTo>
                <a:lnTo>
                  <a:pt x="1452885" y="0"/>
                </a:lnTo>
                <a:lnTo>
                  <a:pt x="1452885" y="529092"/>
                </a:lnTo>
                <a:lnTo>
                  <a:pt x="0" y="5290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12829894-5AF9-170B-1634-455AF0747452}"/>
              </a:ext>
            </a:extLst>
          </p:cNvPr>
          <p:cNvGrpSpPr/>
          <p:nvPr/>
        </p:nvGrpSpPr>
        <p:grpSpPr>
          <a:xfrm>
            <a:off x="412201" y="2854718"/>
            <a:ext cx="2198143" cy="3149262"/>
            <a:chOff x="0" y="-38100"/>
            <a:chExt cx="1815188" cy="176752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8719D27-20B8-7486-5C93-1CB08D6F1E16}"/>
                </a:ext>
              </a:extLst>
            </p:cNvPr>
            <p:cNvSpPr/>
            <p:nvPr/>
          </p:nvSpPr>
          <p:spPr>
            <a:xfrm>
              <a:off x="246885" y="1138399"/>
              <a:ext cx="1568303" cy="591021"/>
            </a:xfrm>
            <a:custGeom>
              <a:avLst/>
              <a:gdLst/>
              <a:ahLst/>
              <a:cxnLst/>
              <a:rect l="l" t="t" r="r" b="b"/>
              <a:pathLst>
                <a:path w="1568303" h="591021">
                  <a:moveTo>
                    <a:pt x="65007" y="0"/>
                  </a:moveTo>
                  <a:lnTo>
                    <a:pt x="1503296" y="0"/>
                  </a:lnTo>
                  <a:cubicBezTo>
                    <a:pt x="1520537" y="0"/>
                    <a:pt x="1537072" y="6849"/>
                    <a:pt x="1549263" y="19040"/>
                  </a:cubicBezTo>
                  <a:cubicBezTo>
                    <a:pt x="1561454" y="31231"/>
                    <a:pt x="1568303" y="47766"/>
                    <a:pt x="1568303" y="65007"/>
                  </a:cubicBezTo>
                  <a:lnTo>
                    <a:pt x="1568303" y="526014"/>
                  </a:lnTo>
                  <a:cubicBezTo>
                    <a:pt x="1568303" y="561916"/>
                    <a:pt x="1539199" y="591021"/>
                    <a:pt x="1503296" y="591021"/>
                  </a:cubicBezTo>
                  <a:lnTo>
                    <a:pt x="65007" y="591021"/>
                  </a:lnTo>
                  <a:cubicBezTo>
                    <a:pt x="29105" y="591021"/>
                    <a:pt x="0" y="561916"/>
                    <a:pt x="0" y="526014"/>
                  </a:cubicBezTo>
                  <a:lnTo>
                    <a:pt x="0" y="65007"/>
                  </a:lnTo>
                  <a:cubicBezTo>
                    <a:pt x="0" y="29105"/>
                    <a:pt x="29105" y="0"/>
                    <a:pt x="65007" y="0"/>
                  </a:cubicBezTo>
                  <a:close/>
                </a:path>
              </a:pathLst>
            </a:custGeom>
            <a:solidFill>
              <a:srgbClr val="FA93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EB383F2-CAD1-C6EF-F807-A36D5826ADC5}"/>
                </a:ext>
              </a:extLst>
            </p:cNvPr>
            <p:cNvSpPr txBox="1"/>
            <p:nvPr/>
          </p:nvSpPr>
          <p:spPr>
            <a:xfrm>
              <a:off x="0" y="-38100"/>
              <a:ext cx="1568303" cy="629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31" name="TextBox 31">
            <a:extLst>
              <a:ext uri="{FF2B5EF4-FFF2-40B4-BE49-F238E27FC236}">
                <a16:creationId xmlns:a16="http://schemas.microsoft.com/office/drawing/2014/main" id="{ACC0AE12-46A3-6F15-0963-BA795FFF3F4D}"/>
              </a:ext>
            </a:extLst>
          </p:cNvPr>
          <p:cNvSpPr txBox="1"/>
          <p:nvPr/>
        </p:nvSpPr>
        <p:spPr>
          <a:xfrm>
            <a:off x="1210842" y="5348382"/>
            <a:ext cx="1379855" cy="392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noProof="0" dirty="0">
                <a:solidFill>
                  <a:schemeClr val="tx2"/>
                </a:solidFill>
                <a:latin typeface="B612 Bold"/>
                <a:ea typeface="B612 Bold"/>
                <a:cs typeface="B612 Bold"/>
                <a:sym typeface="B612 Bold"/>
              </a:rPr>
              <a:t>TG =</a:t>
            </a:r>
          </a:p>
        </p:txBody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id="{81F0D64C-2AE5-C142-5B4B-E169ECB011E8}"/>
              </a:ext>
            </a:extLst>
          </p:cNvPr>
          <p:cNvSpPr txBox="1"/>
          <p:nvPr/>
        </p:nvSpPr>
        <p:spPr>
          <a:xfrm>
            <a:off x="11550803" y="4465126"/>
            <a:ext cx="4824691" cy="3461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Indicadores que preveem problemas, identificando antes que algo ruim possa comprometer a gestão</a:t>
            </a:r>
            <a:endParaRPr lang="pt-BR" sz="2400" b="1" noProof="0" dirty="0">
              <a:latin typeface="B612 Bold" panose="020B0604020202020204" charset="0"/>
              <a:ea typeface="B612"/>
              <a:cs typeface="B612"/>
              <a:sym typeface="B612"/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EE0804F3-83EB-C2D1-48EA-ADE32097F3D5}"/>
              </a:ext>
            </a:extLst>
          </p:cNvPr>
          <p:cNvGrpSpPr/>
          <p:nvPr/>
        </p:nvGrpSpPr>
        <p:grpSpPr>
          <a:xfrm>
            <a:off x="2194810" y="873190"/>
            <a:ext cx="6319102" cy="5567118"/>
            <a:chOff x="0" y="-38100"/>
            <a:chExt cx="1815188" cy="1767520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D700CB5-5E62-77C1-3F71-FD9FDE020385}"/>
                </a:ext>
              </a:extLst>
            </p:cNvPr>
            <p:cNvSpPr/>
            <p:nvPr/>
          </p:nvSpPr>
          <p:spPr>
            <a:xfrm>
              <a:off x="246885" y="1138399"/>
              <a:ext cx="1568303" cy="591021"/>
            </a:xfrm>
            <a:custGeom>
              <a:avLst/>
              <a:gdLst/>
              <a:ahLst/>
              <a:cxnLst/>
              <a:rect l="l" t="t" r="r" b="b"/>
              <a:pathLst>
                <a:path w="1568303" h="591021">
                  <a:moveTo>
                    <a:pt x="65007" y="0"/>
                  </a:moveTo>
                  <a:lnTo>
                    <a:pt x="1503296" y="0"/>
                  </a:lnTo>
                  <a:cubicBezTo>
                    <a:pt x="1520537" y="0"/>
                    <a:pt x="1537072" y="6849"/>
                    <a:pt x="1549263" y="19040"/>
                  </a:cubicBezTo>
                  <a:cubicBezTo>
                    <a:pt x="1561454" y="31231"/>
                    <a:pt x="1568303" y="47766"/>
                    <a:pt x="1568303" y="65007"/>
                  </a:cubicBezTo>
                  <a:lnTo>
                    <a:pt x="1568303" y="526014"/>
                  </a:lnTo>
                  <a:cubicBezTo>
                    <a:pt x="1568303" y="561916"/>
                    <a:pt x="1539199" y="591021"/>
                    <a:pt x="1503296" y="591021"/>
                  </a:cubicBezTo>
                  <a:lnTo>
                    <a:pt x="65007" y="591021"/>
                  </a:lnTo>
                  <a:cubicBezTo>
                    <a:pt x="29105" y="591021"/>
                    <a:pt x="0" y="561916"/>
                    <a:pt x="0" y="526014"/>
                  </a:cubicBezTo>
                  <a:lnTo>
                    <a:pt x="0" y="65007"/>
                  </a:lnTo>
                  <a:cubicBezTo>
                    <a:pt x="0" y="29105"/>
                    <a:pt x="29105" y="0"/>
                    <a:pt x="65007" y="0"/>
                  </a:cubicBezTo>
                  <a:close/>
                </a:path>
              </a:pathLst>
            </a:custGeom>
            <a:solidFill>
              <a:srgbClr val="514AF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6591CD2E-F80D-FA7F-25AC-F383C9323E33}"/>
                </a:ext>
              </a:extLst>
            </p:cNvPr>
            <p:cNvSpPr txBox="1"/>
            <p:nvPr/>
          </p:nvSpPr>
          <p:spPr>
            <a:xfrm>
              <a:off x="0" y="-38100"/>
              <a:ext cx="1568303" cy="629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14" name="TextBox 31">
            <a:extLst>
              <a:ext uri="{FF2B5EF4-FFF2-40B4-BE49-F238E27FC236}">
                <a16:creationId xmlns:a16="http://schemas.microsoft.com/office/drawing/2014/main" id="{BC2F0F79-7A1D-31A8-7EF1-30964B56EDB4}"/>
              </a:ext>
            </a:extLst>
          </p:cNvPr>
          <p:cNvSpPr txBox="1"/>
          <p:nvPr/>
        </p:nvSpPr>
        <p:spPr>
          <a:xfrm>
            <a:off x="4178671" y="5117880"/>
            <a:ext cx="3212730" cy="392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noProof="0" dirty="0">
                <a:solidFill>
                  <a:schemeClr val="bg1"/>
                </a:solidFill>
                <a:latin typeface="B612 Bold"/>
                <a:ea typeface="B612 Bold"/>
                <a:cs typeface="B612 Bold"/>
                <a:sym typeface="B612 Bold"/>
              </a:rPr>
              <a:t>ND x 1.000.000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74C674D1-8C66-D632-D174-EECC3F4E4655}"/>
              </a:ext>
            </a:extLst>
          </p:cNvPr>
          <p:cNvSpPr txBox="1"/>
          <p:nvPr/>
        </p:nvSpPr>
        <p:spPr>
          <a:xfrm>
            <a:off x="5410200" y="5718792"/>
            <a:ext cx="1515739" cy="392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noProof="0" dirty="0">
                <a:solidFill>
                  <a:schemeClr val="bg1"/>
                </a:solidFill>
                <a:latin typeface="B612 Bold"/>
                <a:ea typeface="B612 Bold"/>
                <a:cs typeface="B612 Bold"/>
                <a:sym typeface="B612 Bold"/>
              </a:rPr>
              <a:t>HHT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B2DCE4CE-67A5-0F9A-E515-CFF86BED90A4}"/>
              </a:ext>
            </a:extLst>
          </p:cNvPr>
          <p:cNvCxnSpPr/>
          <p:nvPr/>
        </p:nvCxnSpPr>
        <p:spPr>
          <a:xfrm>
            <a:off x="3810000" y="5534869"/>
            <a:ext cx="3962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31">
            <a:extLst>
              <a:ext uri="{FF2B5EF4-FFF2-40B4-BE49-F238E27FC236}">
                <a16:creationId xmlns:a16="http://schemas.microsoft.com/office/drawing/2014/main" id="{BEF17F7C-D613-39F8-0EBF-703E1B25903C}"/>
              </a:ext>
            </a:extLst>
          </p:cNvPr>
          <p:cNvSpPr txBox="1"/>
          <p:nvPr/>
        </p:nvSpPr>
        <p:spPr>
          <a:xfrm>
            <a:off x="1086152" y="6869374"/>
            <a:ext cx="969611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b="1" noProof="0" dirty="0">
                <a:solidFill>
                  <a:schemeClr val="tx2"/>
                </a:solidFill>
                <a:latin typeface="B612 Bold"/>
                <a:ea typeface="B612 Bold"/>
                <a:cs typeface="B612 Bold"/>
                <a:sym typeface="B612 Bold"/>
              </a:rPr>
              <a:t>Onde:</a:t>
            </a:r>
          </a:p>
          <a:p>
            <a:pPr algn="just">
              <a:lnSpc>
                <a:spcPct val="150000"/>
              </a:lnSpc>
            </a:pPr>
            <a:r>
              <a:rPr lang="pt-BR" sz="3200" b="1" dirty="0">
                <a:solidFill>
                  <a:schemeClr val="tx2"/>
                </a:solidFill>
                <a:latin typeface="B612 Bold"/>
                <a:ea typeface="B612 Bold"/>
                <a:cs typeface="B612 Bold"/>
                <a:sym typeface="B612 Bold"/>
              </a:rPr>
              <a:t>ND = número de dias de afastamento/ debitados</a:t>
            </a:r>
          </a:p>
          <a:p>
            <a:pPr algn="just">
              <a:lnSpc>
                <a:spcPct val="150000"/>
              </a:lnSpc>
            </a:pPr>
            <a:r>
              <a:rPr lang="pt-BR" sz="3200" b="1" noProof="0" dirty="0">
                <a:solidFill>
                  <a:schemeClr val="tx2"/>
                </a:solidFill>
                <a:latin typeface="B612 Bold"/>
                <a:ea typeface="B612 Bold"/>
                <a:cs typeface="B612 Bold"/>
                <a:sym typeface="B612 Bold"/>
              </a:rPr>
              <a:t>HHT = homem hora trabalhada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BA35B86-826D-6364-DA8A-60FDFE7AA584}"/>
              </a:ext>
            </a:extLst>
          </p:cNvPr>
          <p:cNvGrpSpPr/>
          <p:nvPr/>
        </p:nvGrpSpPr>
        <p:grpSpPr>
          <a:xfrm>
            <a:off x="10868958" y="3326408"/>
            <a:ext cx="7190442" cy="5735059"/>
            <a:chOff x="0" y="0"/>
            <a:chExt cx="2499472" cy="15104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46DF3F3-2F08-5DBC-2B9F-AC2055BED61F}"/>
                </a:ext>
              </a:extLst>
            </p:cNvPr>
            <p:cNvSpPr/>
            <p:nvPr/>
          </p:nvSpPr>
          <p:spPr>
            <a:xfrm>
              <a:off x="0" y="0"/>
              <a:ext cx="2499472" cy="1510468"/>
            </a:xfrm>
            <a:custGeom>
              <a:avLst/>
              <a:gdLst/>
              <a:ahLst/>
              <a:cxnLst/>
              <a:rect l="l" t="t" r="r" b="b"/>
              <a:pathLst>
                <a:path w="2499472" h="1510468">
                  <a:moveTo>
                    <a:pt x="40789" y="0"/>
                  </a:moveTo>
                  <a:lnTo>
                    <a:pt x="2458683" y="0"/>
                  </a:lnTo>
                  <a:cubicBezTo>
                    <a:pt x="2481210" y="0"/>
                    <a:pt x="2499472" y="18262"/>
                    <a:pt x="2499472" y="40789"/>
                  </a:cubicBezTo>
                  <a:lnTo>
                    <a:pt x="2499472" y="1469679"/>
                  </a:lnTo>
                  <a:cubicBezTo>
                    <a:pt x="2499472" y="1480497"/>
                    <a:pt x="2495175" y="1490872"/>
                    <a:pt x="2487525" y="1498521"/>
                  </a:cubicBezTo>
                  <a:cubicBezTo>
                    <a:pt x="2479876" y="1506171"/>
                    <a:pt x="2469501" y="1510468"/>
                    <a:pt x="2458683" y="1510468"/>
                  </a:cubicBezTo>
                  <a:lnTo>
                    <a:pt x="40789" y="1510468"/>
                  </a:lnTo>
                  <a:cubicBezTo>
                    <a:pt x="18262" y="1510468"/>
                    <a:pt x="0" y="1492206"/>
                    <a:pt x="0" y="1469679"/>
                  </a:cubicBezTo>
                  <a:lnTo>
                    <a:pt x="0" y="40789"/>
                  </a:lnTo>
                  <a:cubicBezTo>
                    <a:pt x="0" y="18262"/>
                    <a:pt x="18262" y="0"/>
                    <a:pt x="40789" y="0"/>
                  </a:cubicBez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40695FC-F9A0-3E24-0F35-CD602E13448C}"/>
                </a:ext>
              </a:extLst>
            </p:cNvPr>
            <p:cNvSpPr txBox="1"/>
            <p:nvPr/>
          </p:nvSpPr>
          <p:spPr>
            <a:xfrm>
              <a:off x="0" y="-38100"/>
              <a:ext cx="2499472" cy="1548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8" name="TextBox 30">
            <a:extLst>
              <a:ext uri="{FF2B5EF4-FFF2-40B4-BE49-F238E27FC236}">
                <a16:creationId xmlns:a16="http://schemas.microsoft.com/office/drawing/2014/main" id="{F9EB2226-2FF3-300C-A501-3787949A3CB0}"/>
              </a:ext>
            </a:extLst>
          </p:cNvPr>
          <p:cNvSpPr txBox="1"/>
          <p:nvPr/>
        </p:nvSpPr>
        <p:spPr>
          <a:xfrm>
            <a:off x="11167929" y="3704452"/>
            <a:ext cx="6707869" cy="48782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83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noProof="0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Exemplo de cálculo HHT:</a:t>
            </a:r>
          </a:p>
          <a:p>
            <a:pPr algn="just">
              <a:lnSpc>
                <a:spcPts val="3483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noProof="0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E = Efetivo médio da obra no mês</a:t>
            </a:r>
          </a:p>
          <a:p>
            <a:pPr algn="just">
              <a:lnSpc>
                <a:spcPts val="3483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D = Dias trabalhados no mês </a:t>
            </a:r>
          </a:p>
          <a:p>
            <a:pPr algn="just">
              <a:lnSpc>
                <a:spcPts val="3483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noProof="0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H = Número médio de horas trabalhadas por dia</a:t>
            </a:r>
          </a:p>
          <a:p>
            <a:pPr algn="ctr">
              <a:lnSpc>
                <a:spcPts val="3483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200" b="1" noProof="0" dirty="0">
                <a:solidFill>
                  <a:srgbClr val="FFC000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HHT = E x D x 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BR" sz="2400" b="1" dirty="0">
              <a:latin typeface="B612 Bold" panose="020B0604020202020204" charset="0"/>
              <a:ea typeface="B612"/>
              <a:cs typeface="B612"/>
              <a:sym typeface="B612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latin typeface="B612 Bold" panose="020B0604020202020204" charset="0"/>
                <a:ea typeface="B612"/>
                <a:cs typeface="B612"/>
                <a:sym typeface="B612"/>
              </a:rPr>
              <a:t>Dias uteis mês ~ 22 </a:t>
            </a:r>
            <a:r>
              <a:rPr lang="pt-BR" sz="2400" b="1" dirty="0">
                <a:solidFill>
                  <a:srgbClr val="FFC000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+</a:t>
            </a:r>
            <a:r>
              <a:rPr lang="pt-BR" sz="2400" b="1" dirty="0">
                <a:latin typeface="B612 Bold" panose="020B0604020202020204" charset="0"/>
                <a:ea typeface="B612"/>
                <a:cs typeface="B612"/>
                <a:sym typeface="B612"/>
              </a:rPr>
              <a:t> Sábados ~ 4 </a:t>
            </a:r>
            <a:r>
              <a:rPr lang="pt-BR" sz="2400" b="1" dirty="0">
                <a:solidFill>
                  <a:srgbClr val="FFC000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x</a:t>
            </a:r>
            <a:r>
              <a:rPr lang="pt-BR" sz="2400" b="1" dirty="0">
                <a:latin typeface="B612 Bold" panose="020B0604020202020204" charset="0"/>
                <a:ea typeface="B612"/>
                <a:cs typeface="B612"/>
                <a:sym typeface="B612"/>
              </a:rPr>
              <a:t> H ~ 9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latin typeface="B612 Bold" panose="020B0604020202020204" charset="0"/>
                <a:ea typeface="B612"/>
                <a:cs typeface="B612"/>
                <a:sym typeface="B612"/>
              </a:rPr>
              <a:t>D x H ~ 200 a 220</a:t>
            </a:r>
            <a:endParaRPr lang="pt-BR" sz="2400" b="1" noProof="0" dirty="0">
              <a:latin typeface="B612 Bold" panose="020B0604020202020204" charset="0"/>
              <a:ea typeface="B612"/>
              <a:cs typeface="B612"/>
              <a:sym typeface="B612"/>
            </a:endParaRPr>
          </a:p>
        </p:txBody>
      </p:sp>
    </p:spTree>
    <p:extLst>
      <p:ext uri="{BB962C8B-B14F-4D97-AF65-F5344CB8AC3E}">
        <p14:creationId xmlns:p14="http://schemas.microsoft.com/office/powerpoint/2010/main" val="3301155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BE3C-1732-B3DC-0626-48D780281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>
            <a:extLst>
              <a:ext uri="{FF2B5EF4-FFF2-40B4-BE49-F238E27FC236}">
                <a16:creationId xmlns:a16="http://schemas.microsoft.com/office/drawing/2014/main" id="{6AE3CF81-CCB4-E62C-C156-44E558C1D61B}"/>
              </a:ext>
            </a:extLst>
          </p:cNvPr>
          <p:cNvGrpSpPr/>
          <p:nvPr/>
        </p:nvGrpSpPr>
        <p:grpSpPr>
          <a:xfrm rot="-2970277">
            <a:off x="11909540" y="-8011861"/>
            <a:ext cx="3735403" cy="10997348"/>
            <a:chOff x="0" y="0"/>
            <a:chExt cx="983810" cy="2896421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8785B87C-ACF3-7FD7-6DF8-8326B9592C4E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207258" y="0"/>
                  </a:moveTo>
                  <a:lnTo>
                    <a:pt x="776552" y="0"/>
                  </a:lnTo>
                  <a:cubicBezTo>
                    <a:pt x="891018" y="0"/>
                    <a:pt x="983810" y="92793"/>
                    <a:pt x="983810" y="207258"/>
                  </a:cubicBezTo>
                  <a:lnTo>
                    <a:pt x="983810" y="2689163"/>
                  </a:lnTo>
                  <a:cubicBezTo>
                    <a:pt x="983810" y="2803628"/>
                    <a:pt x="891018" y="2896421"/>
                    <a:pt x="776552" y="2896421"/>
                  </a:cubicBezTo>
                  <a:lnTo>
                    <a:pt x="207258" y="2896421"/>
                  </a:lnTo>
                  <a:cubicBezTo>
                    <a:pt x="92793" y="2896421"/>
                    <a:pt x="0" y="2803628"/>
                    <a:pt x="0" y="2689163"/>
                  </a:cubicBezTo>
                  <a:lnTo>
                    <a:pt x="0" y="207258"/>
                  </a:lnTo>
                  <a:cubicBezTo>
                    <a:pt x="0" y="92793"/>
                    <a:pt x="92793" y="0"/>
                    <a:pt x="20725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A8858133-AC74-DF2C-2E21-B005E51484A0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0AD1BEFB-D77C-3BD0-FBF8-6B9BD3BEE274}"/>
              </a:ext>
            </a:extLst>
          </p:cNvPr>
          <p:cNvGrpSpPr/>
          <p:nvPr/>
        </p:nvGrpSpPr>
        <p:grpSpPr>
          <a:xfrm rot="-2940899">
            <a:off x="15867815" y="-5322149"/>
            <a:ext cx="3735403" cy="10997348"/>
            <a:chOff x="0" y="0"/>
            <a:chExt cx="983810" cy="2896421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697B7EC6-4948-EEE0-88AF-F3DD657CBFAB}"/>
                </a:ext>
              </a:extLst>
            </p:cNvPr>
            <p:cNvSpPr/>
            <p:nvPr/>
          </p:nvSpPr>
          <p:spPr>
            <a:xfrm>
              <a:off x="0" y="0"/>
              <a:ext cx="983810" cy="2896421"/>
            </a:xfrm>
            <a:custGeom>
              <a:avLst/>
              <a:gdLst/>
              <a:ahLst/>
              <a:cxnLst/>
              <a:rect l="l" t="t" r="r" b="b"/>
              <a:pathLst>
                <a:path w="983810" h="2896421">
                  <a:moveTo>
                    <a:pt x="0" y="0"/>
                  </a:moveTo>
                  <a:lnTo>
                    <a:pt x="983810" y="0"/>
                  </a:lnTo>
                  <a:lnTo>
                    <a:pt x="983810" y="2896421"/>
                  </a:lnTo>
                  <a:lnTo>
                    <a:pt x="0" y="2896421"/>
                  </a:lnTo>
                  <a:close/>
                </a:path>
              </a:pathLst>
            </a:custGeom>
            <a:solidFill>
              <a:srgbClr val="514AF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47F9E706-3307-1A06-93EA-31B4FB63A217}"/>
                </a:ext>
              </a:extLst>
            </p:cNvPr>
            <p:cNvSpPr txBox="1"/>
            <p:nvPr/>
          </p:nvSpPr>
          <p:spPr>
            <a:xfrm>
              <a:off x="0" y="-38100"/>
              <a:ext cx="983810" cy="29345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5ACFBC3D-E073-360D-8E0D-D4C9AB1B15C7}"/>
              </a:ext>
            </a:extLst>
          </p:cNvPr>
          <p:cNvGrpSpPr/>
          <p:nvPr/>
        </p:nvGrpSpPr>
        <p:grpSpPr>
          <a:xfrm>
            <a:off x="-963492" y="9839325"/>
            <a:ext cx="20214983" cy="998879"/>
            <a:chOff x="0" y="0"/>
            <a:chExt cx="5324111" cy="263079"/>
          </a:xfrm>
        </p:grpSpPr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9699E7D4-8509-25CB-C947-C1AAECC4B028}"/>
                </a:ext>
              </a:extLst>
            </p:cNvPr>
            <p:cNvSpPr/>
            <p:nvPr/>
          </p:nvSpPr>
          <p:spPr>
            <a:xfrm>
              <a:off x="0" y="0"/>
              <a:ext cx="5324111" cy="263079"/>
            </a:xfrm>
            <a:custGeom>
              <a:avLst/>
              <a:gdLst/>
              <a:ahLst/>
              <a:cxnLst/>
              <a:rect l="l" t="t" r="r" b="b"/>
              <a:pathLst>
                <a:path w="5324111" h="263079">
                  <a:moveTo>
                    <a:pt x="38298" y="0"/>
                  </a:moveTo>
                  <a:lnTo>
                    <a:pt x="5285813" y="0"/>
                  </a:lnTo>
                  <a:cubicBezTo>
                    <a:pt x="5295970" y="0"/>
                    <a:pt x="5305711" y="4035"/>
                    <a:pt x="5312894" y="11217"/>
                  </a:cubicBezTo>
                  <a:cubicBezTo>
                    <a:pt x="5320076" y="18399"/>
                    <a:pt x="5324111" y="28141"/>
                    <a:pt x="5324111" y="38298"/>
                  </a:cubicBezTo>
                  <a:lnTo>
                    <a:pt x="5324111" y="224781"/>
                  </a:lnTo>
                  <a:cubicBezTo>
                    <a:pt x="5324111" y="234938"/>
                    <a:pt x="5320076" y="244680"/>
                    <a:pt x="5312894" y="251862"/>
                  </a:cubicBezTo>
                  <a:cubicBezTo>
                    <a:pt x="5305711" y="259044"/>
                    <a:pt x="5295970" y="263079"/>
                    <a:pt x="5285813" y="263079"/>
                  </a:cubicBezTo>
                  <a:lnTo>
                    <a:pt x="38298" y="263079"/>
                  </a:lnTo>
                  <a:cubicBezTo>
                    <a:pt x="28141" y="263079"/>
                    <a:pt x="18399" y="259044"/>
                    <a:pt x="11217" y="251862"/>
                  </a:cubicBezTo>
                  <a:cubicBezTo>
                    <a:pt x="4035" y="244680"/>
                    <a:pt x="0" y="234938"/>
                    <a:pt x="0" y="224781"/>
                  </a:cubicBezTo>
                  <a:lnTo>
                    <a:pt x="0" y="38298"/>
                  </a:lnTo>
                  <a:cubicBezTo>
                    <a:pt x="0" y="28141"/>
                    <a:pt x="4035" y="18399"/>
                    <a:pt x="11217" y="11217"/>
                  </a:cubicBezTo>
                  <a:cubicBezTo>
                    <a:pt x="18399" y="4035"/>
                    <a:pt x="28141" y="0"/>
                    <a:pt x="38298" y="0"/>
                  </a:cubicBezTo>
                  <a:close/>
                </a:path>
              </a:pathLst>
            </a:custGeom>
            <a:solidFill>
              <a:srgbClr val="FF8600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27" name="TextBox 27">
              <a:extLst>
                <a:ext uri="{FF2B5EF4-FFF2-40B4-BE49-F238E27FC236}">
                  <a16:creationId xmlns:a16="http://schemas.microsoft.com/office/drawing/2014/main" id="{B0AA8BF8-5582-0091-5F36-470F8D8A5760}"/>
                </a:ext>
              </a:extLst>
            </p:cNvPr>
            <p:cNvSpPr txBox="1"/>
            <p:nvPr/>
          </p:nvSpPr>
          <p:spPr>
            <a:xfrm>
              <a:off x="0" y="-38100"/>
              <a:ext cx="5324111" cy="3011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 lang="pt-BR" noProof="0" dirty="0"/>
            </a:p>
          </p:txBody>
        </p: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875A572F-AF08-E745-A997-64E35F72CABD}"/>
              </a:ext>
            </a:extLst>
          </p:cNvPr>
          <p:cNvSpPr/>
          <p:nvPr/>
        </p:nvSpPr>
        <p:spPr>
          <a:xfrm>
            <a:off x="15395075" y="4495463"/>
            <a:ext cx="1042187" cy="964023"/>
          </a:xfrm>
          <a:custGeom>
            <a:avLst/>
            <a:gdLst/>
            <a:ahLst/>
            <a:cxnLst/>
            <a:rect l="l" t="t" r="r" b="b"/>
            <a:pathLst>
              <a:path w="1042187" h="964023">
                <a:moveTo>
                  <a:pt x="0" y="0"/>
                </a:moveTo>
                <a:lnTo>
                  <a:pt x="1042187" y="0"/>
                </a:lnTo>
                <a:lnTo>
                  <a:pt x="1042187" y="964023"/>
                </a:lnTo>
                <a:lnTo>
                  <a:pt x="0" y="9640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2A9DABEB-661F-7284-B710-6B51E9A9E803}"/>
              </a:ext>
            </a:extLst>
          </p:cNvPr>
          <p:cNvSpPr/>
          <p:nvPr/>
        </p:nvSpPr>
        <p:spPr>
          <a:xfrm>
            <a:off x="17245125" y="195690"/>
            <a:ext cx="980783" cy="1288480"/>
          </a:xfrm>
          <a:custGeom>
            <a:avLst/>
            <a:gdLst/>
            <a:ahLst/>
            <a:cxnLst/>
            <a:rect l="l" t="t" r="r" b="b"/>
            <a:pathLst>
              <a:path w="980783" h="1288480">
                <a:moveTo>
                  <a:pt x="0" y="0"/>
                </a:moveTo>
                <a:lnTo>
                  <a:pt x="980784" y="0"/>
                </a:lnTo>
                <a:lnTo>
                  <a:pt x="980784" y="1288480"/>
                </a:lnTo>
                <a:lnTo>
                  <a:pt x="0" y="1288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8127" t="-33332" r="-131866" b="-29370"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7" name="TextBox 10">
            <a:extLst>
              <a:ext uri="{FF2B5EF4-FFF2-40B4-BE49-F238E27FC236}">
                <a16:creationId xmlns:a16="http://schemas.microsoft.com/office/drawing/2014/main" id="{D6D6D629-4477-EF92-8A41-89850ACC866D}"/>
              </a:ext>
            </a:extLst>
          </p:cNvPr>
          <p:cNvSpPr txBox="1"/>
          <p:nvPr/>
        </p:nvSpPr>
        <p:spPr>
          <a:xfrm>
            <a:off x="3992050" y="1162050"/>
            <a:ext cx="10303900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99"/>
              </a:lnSpc>
              <a:spcBef>
                <a:spcPct val="0"/>
              </a:spcBef>
            </a:pPr>
            <a:r>
              <a:rPr lang="pt-BR" sz="6999" u="none" strike="noStrike" noProof="0" dirty="0">
                <a:solidFill>
                  <a:srgbClr val="FA9300"/>
                </a:solidFill>
                <a:latin typeface="Berthold Block"/>
                <a:ea typeface="Berthold Block"/>
                <a:cs typeface="Berthold Block"/>
                <a:sym typeface="Berthold Block"/>
              </a:rPr>
              <a:t>INDICADORES REATIVOS</a:t>
            </a:r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24BC19BF-0A85-9EE7-55E0-979F38C10C90}"/>
              </a:ext>
            </a:extLst>
          </p:cNvPr>
          <p:cNvSpPr/>
          <p:nvPr/>
        </p:nvSpPr>
        <p:spPr>
          <a:xfrm flipH="1">
            <a:off x="13418208" y="1738879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1452885" y="0"/>
                </a:moveTo>
                <a:lnTo>
                  <a:pt x="0" y="0"/>
                </a:lnTo>
                <a:lnTo>
                  <a:pt x="0" y="529092"/>
                </a:lnTo>
                <a:lnTo>
                  <a:pt x="1452885" y="529092"/>
                </a:lnTo>
                <a:lnTo>
                  <a:pt x="1452885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0E75DBE5-416E-9799-5FEC-B1409680E9AB}"/>
              </a:ext>
            </a:extLst>
          </p:cNvPr>
          <p:cNvSpPr/>
          <p:nvPr/>
        </p:nvSpPr>
        <p:spPr>
          <a:xfrm>
            <a:off x="3416907" y="1738879"/>
            <a:ext cx="1452886" cy="529093"/>
          </a:xfrm>
          <a:custGeom>
            <a:avLst/>
            <a:gdLst/>
            <a:ahLst/>
            <a:cxnLst/>
            <a:rect l="l" t="t" r="r" b="b"/>
            <a:pathLst>
              <a:path w="1452886" h="529093">
                <a:moveTo>
                  <a:pt x="0" y="0"/>
                </a:moveTo>
                <a:lnTo>
                  <a:pt x="1452885" y="0"/>
                </a:lnTo>
                <a:lnTo>
                  <a:pt x="1452885" y="529092"/>
                </a:lnTo>
                <a:lnTo>
                  <a:pt x="0" y="5290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noProof="0" dirty="0"/>
          </a:p>
        </p:txBody>
      </p:sp>
      <p:sp>
        <p:nvSpPr>
          <p:cNvPr id="35" name="TextBox 30">
            <a:extLst>
              <a:ext uri="{FF2B5EF4-FFF2-40B4-BE49-F238E27FC236}">
                <a16:creationId xmlns:a16="http://schemas.microsoft.com/office/drawing/2014/main" id="{1BA3168E-1B53-D423-13D3-CD54DACD582C}"/>
              </a:ext>
            </a:extLst>
          </p:cNvPr>
          <p:cNvSpPr txBox="1"/>
          <p:nvPr/>
        </p:nvSpPr>
        <p:spPr>
          <a:xfrm>
            <a:off x="11550803" y="4465126"/>
            <a:ext cx="4824691" cy="34611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ea typeface="B612"/>
                <a:cs typeface="B612"/>
                <a:sym typeface="B612"/>
              </a:rPr>
              <a:t>Indicadores que preveem problemas, identificando antes que algo ruim possa comprometer a gestão</a:t>
            </a:r>
            <a:endParaRPr lang="pt-BR" sz="2400" b="1" noProof="0" dirty="0">
              <a:latin typeface="B612 Bold" panose="020B0604020202020204" charset="0"/>
              <a:ea typeface="B612"/>
              <a:cs typeface="B612"/>
              <a:sym typeface="B612"/>
            </a:endParaRPr>
          </a:p>
        </p:txBody>
      </p:sp>
      <p:sp>
        <p:nvSpPr>
          <p:cNvPr id="14" name="TextBox 31">
            <a:extLst>
              <a:ext uri="{FF2B5EF4-FFF2-40B4-BE49-F238E27FC236}">
                <a16:creationId xmlns:a16="http://schemas.microsoft.com/office/drawing/2014/main" id="{9A8E3A59-E35D-DB46-72BD-4FA699D95DB2}"/>
              </a:ext>
            </a:extLst>
          </p:cNvPr>
          <p:cNvSpPr txBox="1"/>
          <p:nvPr/>
        </p:nvSpPr>
        <p:spPr>
          <a:xfrm>
            <a:off x="4178671" y="5117880"/>
            <a:ext cx="3212730" cy="392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noProof="0" dirty="0">
                <a:solidFill>
                  <a:schemeClr val="bg1"/>
                </a:solidFill>
                <a:latin typeface="B612 Bold"/>
                <a:ea typeface="B612 Bold"/>
                <a:cs typeface="B612 Bold"/>
                <a:sym typeface="B612 Bold"/>
              </a:rPr>
              <a:t>ND x 1.000.000</a:t>
            </a: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778C4C75-AE48-A2DC-BF57-ABDD4ED9D6D3}"/>
              </a:ext>
            </a:extLst>
          </p:cNvPr>
          <p:cNvSpPr txBox="1"/>
          <p:nvPr/>
        </p:nvSpPr>
        <p:spPr>
          <a:xfrm>
            <a:off x="5410200" y="5718792"/>
            <a:ext cx="1515739" cy="392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noProof="0" dirty="0">
                <a:solidFill>
                  <a:schemeClr val="bg1"/>
                </a:solidFill>
                <a:latin typeface="B612 Bold"/>
                <a:ea typeface="B612 Bold"/>
                <a:cs typeface="B612 Bold"/>
                <a:sym typeface="B612 Bold"/>
              </a:rPr>
              <a:t>HHT</a:t>
            </a: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EE13C69F-1744-58D3-4332-FB8237DD5146}"/>
              </a:ext>
            </a:extLst>
          </p:cNvPr>
          <p:cNvCxnSpPr/>
          <p:nvPr/>
        </p:nvCxnSpPr>
        <p:spPr>
          <a:xfrm>
            <a:off x="3810000" y="5534869"/>
            <a:ext cx="39624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>
            <a:extLst>
              <a:ext uri="{FF2B5EF4-FFF2-40B4-BE49-F238E27FC236}">
                <a16:creationId xmlns:a16="http://schemas.microsoft.com/office/drawing/2014/main" id="{AE13E7C2-A4B5-4C2A-0C3A-79CFFEE52A58}"/>
              </a:ext>
            </a:extLst>
          </p:cNvPr>
          <p:cNvGrpSpPr/>
          <p:nvPr/>
        </p:nvGrpSpPr>
        <p:grpSpPr>
          <a:xfrm>
            <a:off x="1191844" y="3375594"/>
            <a:ext cx="16181756" cy="6080219"/>
            <a:chOff x="0" y="0"/>
            <a:chExt cx="2499472" cy="1510468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AF92A80-9444-95C9-6B66-065F52F9B05B}"/>
                </a:ext>
              </a:extLst>
            </p:cNvPr>
            <p:cNvSpPr/>
            <p:nvPr/>
          </p:nvSpPr>
          <p:spPr>
            <a:xfrm>
              <a:off x="0" y="0"/>
              <a:ext cx="2499472" cy="1510468"/>
            </a:xfrm>
            <a:custGeom>
              <a:avLst/>
              <a:gdLst/>
              <a:ahLst/>
              <a:cxnLst/>
              <a:rect l="l" t="t" r="r" b="b"/>
              <a:pathLst>
                <a:path w="2499472" h="1510468">
                  <a:moveTo>
                    <a:pt x="40789" y="0"/>
                  </a:moveTo>
                  <a:lnTo>
                    <a:pt x="2458683" y="0"/>
                  </a:lnTo>
                  <a:cubicBezTo>
                    <a:pt x="2481210" y="0"/>
                    <a:pt x="2499472" y="18262"/>
                    <a:pt x="2499472" y="40789"/>
                  </a:cubicBezTo>
                  <a:lnTo>
                    <a:pt x="2499472" y="1469679"/>
                  </a:lnTo>
                  <a:cubicBezTo>
                    <a:pt x="2499472" y="1480497"/>
                    <a:pt x="2495175" y="1490872"/>
                    <a:pt x="2487525" y="1498521"/>
                  </a:cubicBezTo>
                  <a:cubicBezTo>
                    <a:pt x="2479876" y="1506171"/>
                    <a:pt x="2469501" y="1510468"/>
                    <a:pt x="2458683" y="1510468"/>
                  </a:cubicBezTo>
                  <a:lnTo>
                    <a:pt x="40789" y="1510468"/>
                  </a:lnTo>
                  <a:cubicBezTo>
                    <a:pt x="18262" y="1510468"/>
                    <a:pt x="0" y="1492206"/>
                    <a:pt x="0" y="1469679"/>
                  </a:cubicBezTo>
                  <a:lnTo>
                    <a:pt x="0" y="40789"/>
                  </a:lnTo>
                  <a:cubicBezTo>
                    <a:pt x="0" y="18262"/>
                    <a:pt x="18262" y="0"/>
                    <a:pt x="40789" y="0"/>
                  </a:cubicBezTo>
                  <a:close/>
                </a:path>
              </a:pathLst>
            </a:custGeom>
            <a:solidFill>
              <a:srgbClr val="514AF0"/>
            </a:solidFill>
          </p:spPr>
          <p:txBody>
            <a:bodyPr/>
            <a:lstStyle/>
            <a:p>
              <a:endParaRPr lang="pt-BR" noProof="0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A5836C1-D2C3-4BB7-C58F-98BDAF7595E2}"/>
                </a:ext>
              </a:extLst>
            </p:cNvPr>
            <p:cNvSpPr txBox="1"/>
            <p:nvPr/>
          </p:nvSpPr>
          <p:spPr>
            <a:xfrm>
              <a:off x="0" y="-38100"/>
              <a:ext cx="2499472" cy="1548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pt-BR" noProof="0" dirty="0"/>
            </a:p>
          </p:txBody>
        </p:sp>
      </p:grpSp>
      <p:sp>
        <p:nvSpPr>
          <p:cNvPr id="8" name="TextBox 30">
            <a:extLst>
              <a:ext uri="{FF2B5EF4-FFF2-40B4-BE49-F238E27FC236}">
                <a16:creationId xmlns:a16="http://schemas.microsoft.com/office/drawing/2014/main" id="{5FA436CA-5AC9-79C0-4631-953E286E2B0D}"/>
              </a:ext>
            </a:extLst>
          </p:cNvPr>
          <p:cNvSpPr txBox="1"/>
          <p:nvPr/>
        </p:nvSpPr>
        <p:spPr>
          <a:xfrm>
            <a:off x="1709634" y="3260422"/>
            <a:ext cx="15275903" cy="6016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endParaRPr lang="pt-BR" sz="2902" b="1" dirty="0">
              <a:solidFill>
                <a:schemeClr val="bg1"/>
              </a:solidFill>
              <a:latin typeface="B612 Bold" panose="020B0604020202020204" charset="0"/>
              <a:sym typeface="B612 Bold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 Bold"/>
              </a:rPr>
              <a:t>Resultado de inspeções de órgãos de fiscalização: multas, embargos e interdições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 Bold"/>
              </a:rPr>
              <a:t>Resultado de reclamatórias trabalhistas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 Bold"/>
              </a:rPr>
              <a:t>Resultados dos exames médicos de saúde ocupacional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 Bold"/>
              </a:rPr>
              <a:t>Taxa de doenças ocupacionais</a:t>
            </a: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902" b="1" dirty="0">
                <a:solidFill>
                  <a:schemeClr val="bg1"/>
                </a:solidFill>
                <a:latin typeface="B612 Bold" panose="020B0604020202020204" charset="0"/>
                <a:sym typeface="B612 Bold"/>
              </a:rPr>
              <a:t>Taxa de absenteísmo</a:t>
            </a:r>
            <a:endParaRPr lang="pt-BR" sz="2400" b="1" noProof="0" dirty="0">
              <a:solidFill>
                <a:schemeClr val="bg1"/>
              </a:solidFill>
              <a:latin typeface="B612 Bold" panose="020B0604020202020204" charset="0"/>
              <a:ea typeface="B612"/>
              <a:cs typeface="B612"/>
              <a:sym typeface="B612"/>
            </a:endParaRP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68B8AD5B-D41E-DD1D-D7E5-07D5E02C1444}"/>
              </a:ext>
            </a:extLst>
          </p:cNvPr>
          <p:cNvSpPr txBox="1"/>
          <p:nvPr/>
        </p:nvSpPr>
        <p:spPr>
          <a:xfrm>
            <a:off x="1028700" y="3238761"/>
            <a:ext cx="4898167" cy="751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noProof="0" dirty="0">
                <a:latin typeface="B612 Bold"/>
                <a:ea typeface="B612 Bold"/>
                <a:cs typeface="B612 Bold"/>
                <a:sym typeface="B612 Bold"/>
              </a:rPr>
              <a:t>GESTÃO PREVENCIONISTA</a:t>
            </a:r>
          </a:p>
        </p:txBody>
      </p:sp>
      <p:sp>
        <p:nvSpPr>
          <p:cNvPr id="30" name="Freeform 6">
            <a:extLst>
              <a:ext uri="{FF2B5EF4-FFF2-40B4-BE49-F238E27FC236}">
                <a16:creationId xmlns:a16="http://schemas.microsoft.com/office/drawing/2014/main" id="{5DFD024A-A8DA-401C-747C-D1669471D9AC}"/>
              </a:ext>
            </a:extLst>
          </p:cNvPr>
          <p:cNvSpPr/>
          <p:nvPr/>
        </p:nvSpPr>
        <p:spPr>
          <a:xfrm>
            <a:off x="615428" y="2956328"/>
            <a:ext cx="5796997" cy="1425172"/>
          </a:xfrm>
          <a:custGeom>
            <a:avLst/>
            <a:gdLst/>
            <a:ahLst/>
            <a:cxnLst/>
            <a:rect l="l" t="t" r="r" b="b"/>
            <a:pathLst>
              <a:path w="1568303" h="591021">
                <a:moveTo>
                  <a:pt x="65007" y="0"/>
                </a:moveTo>
                <a:lnTo>
                  <a:pt x="1503296" y="0"/>
                </a:lnTo>
                <a:cubicBezTo>
                  <a:pt x="1520537" y="0"/>
                  <a:pt x="1537072" y="6849"/>
                  <a:pt x="1549263" y="19040"/>
                </a:cubicBezTo>
                <a:cubicBezTo>
                  <a:pt x="1561454" y="31231"/>
                  <a:pt x="1568303" y="47766"/>
                  <a:pt x="1568303" y="65007"/>
                </a:cubicBezTo>
                <a:lnTo>
                  <a:pt x="1568303" y="526014"/>
                </a:lnTo>
                <a:cubicBezTo>
                  <a:pt x="1568303" y="561916"/>
                  <a:pt x="1539199" y="591021"/>
                  <a:pt x="1503296" y="591021"/>
                </a:cubicBezTo>
                <a:lnTo>
                  <a:pt x="65007" y="591021"/>
                </a:lnTo>
                <a:cubicBezTo>
                  <a:pt x="29105" y="591021"/>
                  <a:pt x="0" y="561916"/>
                  <a:pt x="0" y="526014"/>
                </a:cubicBezTo>
                <a:lnTo>
                  <a:pt x="0" y="65007"/>
                </a:lnTo>
                <a:cubicBezTo>
                  <a:pt x="0" y="29105"/>
                  <a:pt x="29105" y="0"/>
                  <a:pt x="65007" y="0"/>
                </a:cubicBezTo>
                <a:close/>
              </a:path>
            </a:pathLst>
          </a:custGeom>
          <a:solidFill>
            <a:srgbClr val="FA9300"/>
          </a:solidFill>
          <a:ln cap="rnd">
            <a:noFill/>
            <a:prstDash val="solid"/>
            <a:round/>
          </a:ln>
        </p:spPr>
        <p:txBody>
          <a:bodyPr/>
          <a:lstStyle/>
          <a:p>
            <a:endParaRPr lang="pt-BR" noProof="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C3262B-2C7C-87E1-10A8-D4D705FD01BC}"/>
              </a:ext>
            </a:extLst>
          </p:cNvPr>
          <p:cNvSpPr txBox="1"/>
          <p:nvPr/>
        </p:nvSpPr>
        <p:spPr>
          <a:xfrm>
            <a:off x="1181100" y="3391161"/>
            <a:ext cx="4898167" cy="3924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764"/>
              </a:lnSpc>
            </a:pPr>
            <a:r>
              <a:rPr lang="pt-BR" sz="3200" b="1" noProof="0" dirty="0">
                <a:solidFill>
                  <a:schemeClr val="tx2"/>
                </a:solidFill>
                <a:latin typeface="B612 Bold"/>
                <a:ea typeface="B612 Bold"/>
                <a:cs typeface="B612 Bold"/>
                <a:sym typeface="B612 Bold"/>
              </a:rPr>
              <a:t>Outros exemplos</a:t>
            </a:r>
          </a:p>
        </p:txBody>
      </p:sp>
    </p:spTree>
    <p:extLst>
      <p:ext uri="{BB962C8B-B14F-4D97-AF65-F5344CB8AC3E}">
        <p14:creationId xmlns:p14="http://schemas.microsoft.com/office/powerpoint/2010/main" val="17148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2C393C2AFFDC042B875212F65FCF238" ma:contentTypeVersion="17" ma:contentTypeDescription="Crie um novo documento." ma:contentTypeScope="" ma:versionID="69d28e0e27e39de064632f4fc59ea0c0">
  <xsd:schema xmlns:xsd="http://www.w3.org/2001/XMLSchema" xmlns:xs="http://www.w3.org/2001/XMLSchema" xmlns:p="http://schemas.microsoft.com/office/2006/metadata/properties" xmlns:ns2="28aeb66e-8d07-4566-83a3-45b20a0450d5" xmlns:ns3="74f4c896-df19-420e-9c50-fc389be1b4a1" targetNamespace="http://schemas.microsoft.com/office/2006/metadata/properties" ma:root="true" ma:fieldsID="d9980d0d4365b641716996ee647da148" ns2:_="" ns3:_="">
    <xsd:import namespace="28aeb66e-8d07-4566-83a3-45b20a0450d5"/>
    <xsd:import namespace="74f4c896-df19-420e-9c50-fc389be1b4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eb66e-8d07-4566-83a3-45b20a0450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035ca9ce-86a3-43a1-94bd-6c124ba49d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4c896-df19-420e-9c50-fc389be1b4a1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d93484b-fad7-4854-b155-30a32be21f95}" ma:internalName="TaxCatchAll" ma:showField="CatchAllData" ma:web="74f4c896-df19-420e-9c50-fc389be1b4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4c896-df19-420e-9c50-fc389be1b4a1" xsi:nil="true"/>
    <lcf76f155ced4ddcb4097134ff3c332f xmlns="28aeb66e-8d07-4566-83a3-45b20a0450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DAFDB-D6E6-4507-85DA-104BC2084292}"/>
</file>

<file path=customXml/itemProps2.xml><?xml version="1.0" encoding="utf-8"?>
<ds:datastoreItem xmlns:ds="http://schemas.openxmlformats.org/officeDocument/2006/customXml" ds:itemID="{EB86708C-8CD9-4314-984B-8EA8532475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D45CC-642E-409B-A496-759DA0529BBB}">
  <ds:schemaRefs>
    <ds:schemaRef ds:uri="http://schemas.microsoft.com/office/2006/metadata/properties"/>
    <ds:schemaRef ds:uri="http://schemas.microsoft.com/office/infopath/2007/PartnerControls"/>
    <ds:schemaRef ds:uri="74f4c896-df19-420e-9c50-fc389be1b4a1"/>
    <ds:schemaRef ds:uri="28aeb66e-8d07-4566-83a3-45b20a0450d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595</Words>
  <Application>Microsoft Office PowerPoint</Application>
  <PresentationFormat>Personalizar</PresentationFormat>
  <Paragraphs>100</Paragraphs>
  <Slides>13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3" baseType="lpstr">
      <vt:lpstr>Calibri</vt:lpstr>
      <vt:lpstr>Arial</vt:lpstr>
      <vt:lpstr>Montaser Arabic</vt:lpstr>
      <vt:lpstr>Berthold Block</vt:lpstr>
      <vt:lpstr>Montaser Arabic Bold</vt:lpstr>
      <vt:lpstr>B612 Bold</vt:lpstr>
      <vt:lpstr>Aptos</vt:lpstr>
      <vt:lpstr>Antic Bold</vt:lpstr>
      <vt:lpstr>Office Theme</vt:lpstr>
      <vt:lpstr>CorelDRAW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Segurança</dc:title>
  <dc:creator>Juridico - Sinduscon RS</dc:creator>
  <cp:lastModifiedBy>Juridico - Sinduscon RS</cp:lastModifiedBy>
  <cp:revision>5</cp:revision>
  <dcterms:created xsi:type="dcterms:W3CDTF">2006-08-16T00:00:00Z</dcterms:created>
  <dcterms:modified xsi:type="dcterms:W3CDTF">2025-08-27T14:18:09Z</dcterms:modified>
  <dc:identifier>DAGkPODS49k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0x01010042C393C2AFFDC042B875212F65FCF238</vt:lpwstr>
  </property>
  <property fmtid="{D5CDD505-2E9C-101B-9397-08002B2CF9AE}" pid="3" name="MediaServiceImageTags">
    <vt:lpwstr/>
  </property>
</Properties>
</file>